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85"/>
  </p:notesMasterIdLst>
  <p:handoutMasterIdLst>
    <p:handoutMasterId r:id="rId86"/>
  </p:handoutMasterIdLst>
  <p:sldIdLst>
    <p:sldId id="495" r:id="rId2"/>
    <p:sldId id="291" r:id="rId3"/>
    <p:sldId id="489" r:id="rId4"/>
    <p:sldId id="497" r:id="rId5"/>
    <p:sldId id="413" r:id="rId6"/>
    <p:sldId id="385" r:id="rId7"/>
    <p:sldId id="470" r:id="rId8"/>
    <p:sldId id="396" r:id="rId9"/>
    <p:sldId id="397" r:id="rId10"/>
    <p:sldId id="415" r:id="rId11"/>
    <p:sldId id="323" r:id="rId12"/>
    <p:sldId id="492" r:id="rId13"/>
    <p:sldId id="324" r:id="rId14"/>
    <p:sldId id="452" r:id="rId15"/>
    <p:sldId id="401" r:id="rId16"/>
    <p:sldId id="325" r:id="rId17"/>
    <p:sldId id="326" r:id="rId18"/>
    <p:sldId id="327" r:id="rId19"/>
    <p:sldId id="328" r:id="rId20"/>
    <p:sldId id="329" r:id="rId21"/>
    <p:sldId id="418" r:id="rId22"/>
    <p:sldId id="419" r:id="rId23"/>
    <p:sldId id="485" r:id="rId24"/>
    <p:sldId id="498" r:id="rId25"/>
    <p:sldId id="493" r:id="rId26"/>
    <p:sldId id="330" r:id="rId27"/>
    <p:sldId id="398" r:id="rId28"/>
    <p:sldId id="331" r:id="rId29"/>
    <p:sldId id="332" r:id="rId30"/>
    <p:sldId id="333" r:id="rId31"/>
    <p:sldId id="336" r:id="rId32"/>
    <p:sldId id="409" r:id="rId33"/>
    <p:sldId id="411" r:id="rId34"/>
    <p:sldId id="423" r:id="rId35"/>
    <p:sldId id="422" r:id="rId36"/>
    <p:sldId id="421" r:id="rId37"/>
    <p:sldId id="420" r:id="rId38"/>
    <p:sldId id="424" r:id="rId39"/>
    <p:sldId id="426" r:id="rId40"/>
    <p:sldId id="427" r:id="rId41"/>
    <p:sldId id="428" r:id="rId42"/>
    <p:sldId id="429" r:id="rId43"/>
    <p:sldId id="430" r:id="rId44"/>
    <p:sldId id="431" r:id="rId45"/>
    <p:sldId id="432" r:id="rId46"/>
    <p:sldId id="433" r:id="rId47"/>
    <p:sldId id="434" r:id="rId48"/>
    <p:sldId id="435" r:id="rId49"/>
    <p:sldId id="436" r:id="rId50"/>
    <p:sldId id="490" r:id="rId51"/>
    <p:sldId id="334" r:id="rId52"/>
    <p:sldId id="453" r:id="rId53"/>
    <p:sldId id="399" r:id="rId54"/>
    <p:sldId id="335" r:id="rId55"/>
    <p:sldId id="337" r:id="rId56"/>
    <p:sldId id="338" r:id="rId57"/>
    <p:sldId id="339" r:id="rId58"/>
    <p:sldId id="416" r:id="rId59"/>
    <p:sldId id="417" r:id="rId60"/>
    <p:sldId id="387" r:id="rId61"/>
    <p:sldId id="340" r:id="rId62"/>
    <p:sldId id="341" r:id="rId63"/>
    <p:sldId id="400" r:id="rId64"/>
    <p:sldId id="377" r:id="rId65"/>
    <p:sldId id="378" r:id="rId66"/>
    <p:sldId id="379" r:id="rId67"/>
    <p:sldId id="380" r:id="rId68"/>
    <p:sldId id="381" r:id="rId69"/>
    <p:sldId id="382" r:id="rId70"/>
    <p:sldId id="383" r:id="rId71"/>
    <p:sldId id="384" r:id="rId72"/>
    <p:sldId id="375" r:id="rId73"/>
    <p:sldId id="454" r:id="rId74"/>
    <p:sldId id="491" r:id="rId75"/>
    <p:sldId id="376" r:id="rId76"/>
    <p:sldId id="455" r:id="rId77"/>
    <p:sldId id="456" r:id="rId78"/>
    <p:sldId id="457" r:id="rId79"/>
    <p:sldId id="460" r:id="rId80"/>
    <p:sldId id="458" r:id="rId81"/>
    <p:sldId id="459" r:id="rId82"/>
    <p:sldId id="374" r:id="rId83"/>
    <p:sldId id="373" r:id="rId84"/>
  </p:sldIdLst>
  <p:sldSz cx="9144000" cy="5143500" type="screen16x9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9696"/>
    <a:srgbClr val="C0C0C0"/>
    <a:srgbClr val="003399"/>
    <a:srgbClr val="DDDDDD"/>
    <a:srgbClr val="33CC33"/>
    <a:srgbClr val="0066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30"/>
    <p:restoredTop sz="85470"/>
  </p:normalViewPr>
  <p:slideViewPr>
    <p:cSldViewPr>
      <p:cViewPr varScale="1">
        <p:scale>
          <a:sx n="163" d="100"/>
          <a:sy n="163" d="100"/>
        </p:scale>
        <p:origin x="184" y="3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7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62.xml"/><Relationship Id="rId3" Type="http://schemas.openxmlformats.org/officeDocument/2006/relationships/slide" Target="slides/slide33.xml"/><Relationship Id="rId7" Type="http://schemas.openxmlformats.org/officeDocument/2006/relationships/slide" Target="slides/slide59.xml"/><Relationship Id="rId2" Type="http://schemas.openxmlformats.org/officeDocument/2006/relationships/slide" Target="slides/slide27.xml"/><Relationship Id="rId1" Type="http://schemas.openxmlformats.org/officeDocument/2006/relationships/slide" Target="slides/slide10.xml"/><Relationship Id="rId6" Type="http://schemas.openxmlformats.org/officeDocument/2006/relationships/slide" Target="slides/slide53.xml"/><Relationship Id="rId5" Type="http://schemas.openxmlformats.org/officeDocument/2006/relationships/slide" Target="slides/slide40.xml"/><Relationship Id="rId4" Type="http://schemas.openxmlformats.org/officeDocument/2006/relationships/slide" Target="slides/slide39.xml"/><Relationship Id="rId9" Type="http://schemas.openxmlformats.org/officeDocument/2006/relationships/slide" Target="slides/slide6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C1B957AC-2312-584E-9C62-5AAE35963E1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324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t" anchorCtr="0" compatLnSpc="1">
            <a:prstTxWarp prst="textNoShape">
              <a:avLst/>
            </a:prstTxWarp>
          </a:bodyPr>
          <a:lstStyle>
            <a:lvl1pPr defTabSz="969963">
              <a:defRPr sz="1300"/>
            </a:lvl1pPr>
          </a:lstStyle>
          <a:p>
            <a:endParaRPr lang="en-US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7182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t" anchorCtr="0" compatLnSpc="1">
            <a:prstTxWarp prst="textNoShape">
              <a:avLst/>
            </a:prstTxWarp>
          </a:bodyPr>
          <a:lstStyle>
            <a:lvl1pPr algn="r" defTabSz="969963">
              <a:defRPr sz="13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38150" y="725488"/>
            <a:ext cx="6442075" cy="36242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91050"/>
            <a:ext cx="5365750" cy="426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1138"/>
            <a:ext cx="317182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b" anchorCtr="0" compatLnSpc="1">
            <a:prstTxWarp prst="textNoShape">
              <a:avLst/>
            </a:prstTxWarp>
          </a:bodyPr>
          <a:lstStyle>
            <a:lvl1pPr defTabSz="969963">
              <a:defRPr sz="1300"/>
            </a:lvl1pPr>
          </a:lstStyle>
          <a:p>
            <a:endParaRPr lang="en-US"/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01138"/>
            <a:ext cx="317182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b" anchorCtr="0" compatLnSpc="1">
            <a:prstTxWarp prst="textNoShape">
              <a:avLst/>
            </a:prstTxWarp>
          </a:bodyPr>
          <a:lstStyle>
            <a:lvl1pPr algn="r" defTabSz="969963">
              <a:defRPr sz="1300"/>
            </a:lvl1pPr>
          </a:lstStyle>
          <a:p>
            <a:fld id="{0CB69BF2-84F9-A545-911E-B9238632FA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869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24AD3-3069-BE4F-BC9C-D220061702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59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514350"/>
            <a:ext cx="7721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2914650"/>
            <a:ext cx="6400800" cy="1328738"/>
          </a:xfrm>
        </p:spPr>
        <p:txBody>
          <a:bodyPr/>
          <a:lstStyle>
            <a:lvl1pPr marL="0" indent="0">
              <a:buFontTx/>
              <a:buNone/>
              <a:defRPr>
                <a:latin typeface="Arial Black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11200" y="4672012"/>
            <a:ext cx="1930400" cy="385763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604000" y="4672012"/>
            <a:ext cx="1828800" cy="385763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fld id="{551376F3-0A95-4D49-A2AE-50F1DEE4EE4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32D6C0-7763-1D41-B5F8-0512F73EDA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171450"/>
            <a:ext cx="2044700" cy="4371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71450"/>
            <a:ext cx="5981700" cy="4371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6D5F56-70C3-1E40-B8D8-AA3ED2D0E01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971550"/>
            <a:ext cx="8178800" cy="35718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BEE02C-9D47-D34D-8714-C7EF8E192C2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DF0D92-C902-D140-8AA4-356D250D41F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EC2D2F-702E-ED43-904D-4C3A7D529C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71550"/>
            <a:ext cx="4013200" cy="357187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971550"/>
            <a:ext cx="4013200" cy="357187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50B679-54B8-5144-8E69-41525E46D15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7278E9-9CB1-CB45-93E2-317D2D0D4BD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C57F5E-EB8A-2C43-B417-A9B425085EF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2C73AD-60CA-B34E-A513-9916ADA3346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8680BD-DDF6-944C-BCE6-34541CD5881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10E111-C40B-FE46-96EF-3B405B0BB61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9900" y="171450"/>
            <a:ext cx="81534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71550"/>
            <a:ext cx="81788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050">
                <a:solidFill>
                  <a:schemeClr val="bg2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chemeClr val="bg2"/>
                </a:solidFill>
                <a:latin typeface="Arial" charset="0"/>
              </a:defRPr>
            </a:lvl1pPr>
          </a:lstStyle>
          <a:p>
            <a:fld id="{8066FA38-86FE-F443-A3DE-9BEEF7ADC0C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1800" b="1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1800" b="1">
          <a:solidFill>
            <a:schemeClr val="tx2"/>
          </a:solidFill>
          <a:latin typeface="Helvetica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1800" b="1">
          <a:solidFill>
            <a:schemeClr val="tx2"/>
          </a:solidFill>
          <a:latin typeface="Helvetica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1800" b="1">
          <a:solidFill>
            <a:schemeClr val="tx2"/>
          </a:solidFill>
          <a:latin typeface="Helvetica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1800" b="1">
          <a:solidFill>
            <a:schemeClr val="tx2"/>
          </a:solidFill>
          <a:latin typeface="Helvetica" charset="0"/>
          <a:ea typeface="ＭＳ Ｐゴシック" charset="-128"/>
          <a:cs typeface="ＭＳ Ｐゴシック" charset="-128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kumimoji="1" sz="1800" b="1">
          <a:solidFill>
            <a:schemeClr val="tx2"/>
          </a:solidFill>
          <a:latin typeface="Helvetica" charset="0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kumimoji="1" sz="1800" b="1">
          <a:solidFill>
            <a:schemeClr val="tx2"/>
          </a:solidFill>
          <a:latin typeface="Helvetica" charset="0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kumimoji="1" sz="1800" b="1">
          <a:solidFill>
            <a:schemeClr val="tx2"/>
          </a:solidFill>
          <a:latin typeface="Helvetica" charset="0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kumimoji="1" sz="1800" b="1">
          <a:solidFill>
            <a:schemeClr val="tx2"/>
          </a:solidFill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15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100">
          <a:solidFill>
            <a:schemeClr val="tx1"/>
          </a:solidFill>
          <a:latin typeface="+mn-lt"/>
          <a:ea typeface="ＭＳ Ｐゴシック" charset="-128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1200">
          <a:solidFill>
            <a:schemeClr val="tx1"/>
          </a:solidFill>
          <a:latin typeface="+mn-lt"/>
          <a:ea typeface="ヒラギノ角ゴ Pro W3" charset="-128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1050">
          <a:solidFill>
            <a:schemeClr val="tx1"/>
          </a:solidFill>
          <a:latin typeface="+mn-lt"/>
          <a:ea typeface="ヒラギノ角ゴ Pro W3" charset="-128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kumimoji="1" sz="1050">
          <a:solidFill>
            <a:schemeClr val="tx1"/>
          </a:solidFill>
          <a:latin typeface="+mn-lt"/>
          <a:ea typeface="ヒラギノ角ゴ Pro W3" charset="-128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kumimoji="1" sz="1050">
          <a:solidFill>
            <a:schemeClr val="tx1"/>
          </a:solidFill>
          <a:latin typeface="+mn-lt"/>
          <a:ea typeface="ＭＳ Ｐゴシック" charset="-128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kumimoji="1" sz="1050">
          <a:solidFill>
            <a:schemeClr val="tx1"/>
          </a:solidFill>
          <a:latin typeface="+mn-lt"/>
          <a:ea typeface="ＭＳ Ｐゴシック" charset="-128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kumimoji="1" sz="1050">
          <a:solidFill>
            <a:schemeClr val="tx1"/>
          </a:solidFill>
          <a:latin typeface="+mn-lt"/>
          <a:ea typeface="ＭＳ Ｐゴシック" charset="-128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kumimoji="1" sz="105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kuleuven.ac.be/~dannyd/FAI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2171481"/>
            <a:ext cx="6815425" cy="903230"/>
          </a:xfrm>
        </p:spPr>
        <p:txBody>
          <a:bodyPr/>
          <a:lstStyle/>
          <a:p>
            <a:pPr algn="ctr"/>
            <a:br>
              <a:rPr lang="en-US" sz="2800" dirty="0"/>
            </a:br>
            <a:r>
              <a:rPr lang="en-US" sz="2800" dirty="0"/>
              <a:t>03 Search Algorithms</a:t>
            </a:r>
            <a:br>
              <a:rPr lang="en-US" sz="2800" dirty="0"/>
            </a:br>
            <a:r>
              <a:rPr lang="en-US" sz="2000" dirty="0"/>
              <a:t>Uninformed and Informed</a:t>
            </a:r>
            <a:endParaRPr lang="en-US" sz="28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04800" y="438150"/>
            <a:ext cx="8610600" cy="1245692"/>
          </a:xfrm>
          <a:prstGeom prst="rect">
            <a:avLst/>
          </a:prstGeom>
          <a:solidFill>
            <a:srgbClr val="FF6600"/>
          </a:solidFill>
          <a:ln w="12700">
            <a:noFill/>
            <a:miter lim="800000"/>
            <a:headEnd/>
            <a:tailEnd/>
          </a:ln>
        </p:spPr>
        <p:txBody>
          <a:bodyPr vert="horz" wrap="square" lIns="35717" tIns="35717" rIns="76356" bIns="35717" numCol="1" anchor="ctr" anchorCtr="0" compatLnSpc="1">
            <a:prstTxWarp prst="textNoShape">
              <a:avLst/>
            </a:prstTxWarp>
            <a:noAutofit/>
          </a:bodyPr>
          <a:lstStyle>
            <a:lvl1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+mj-lt"/>
                <a:ea typeface="+mj-ea"/>
                <a:cs typeface="+mj-cs"/>
                <a:sym typeface="Helvetica" charset="0"/>
              </a:defRPr>
            </a:lvl1pPr>
            <a:lvl2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Helvetica" charset="0"/>
                <a:ea typeface="ヒラギノ角ゴ ProN W6" charset="-128"/>
                <a:cs typeface="ヒラギノ角ゴ ProN W6" charset="-128"/>
                <a:sym typeface="Helvetica" charset="0"/>
              </a:defRPr>
            </a:lvl2pPr>
            <a:lvl3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Helvetica" charset="0"/>
                <a:ea typeface="ヒラギノ角ゴ ProN W6" charset="-128"/>
                <a:cs typeface="ヒラギノ角ゴ ProN W6" charset="-128"/>
                <a:sym typeface="Helvetica" charset="0"/>
              </a:defRPr>
            </a:lvl3pPr>
            <a:lvl4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Helvetica" charset="0"/>
                <a:ea typeface="ヒラギノ角ゴ ProN W6" charset="-128"/>
                <a:cs typeface="ヒラギノ角ゴ ProN W6" charset="-128"/>
                <a:sym typeface="Helvetica" charset="0"/>
              </a:defRPr>
            </a:lvl4pPr>
            <a:lvl5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Helvetica" charset="0"/>
                <a:ea typeface="ヒラギノ角ゴ ProN W6" charset="-128"/>
                <a:cs typeface="ヒラギノ角ゴ ProN W6" charset="-128"/>
                <a:sym typeface="Helvetica" charset="0"/>
              </a:defRPr>
            </a:lvl5pPr>
            <a:lvl6pPr marL="46355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Helvetica" charset="0"/>
                <a:ea typeface="ヒラギノ角ゴ ProN W6" charset="-128"/>
                <a:cs typeface="ヒラギノ角ゴ ProN W6" charset="-128"/>
                <a:sym typeface="Helvetica" charset="0"/>
              </a:defRPr>
            </a:lvl6pPr>
            <a:lvl7pPr marL="92075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Helvetica" charset="0"/>
                <a:ea typeface="ヒラギノ角ゴ ProN W6" charset="-128"/>
                <a:cs typeface="ヒラギノ角ゴ ProN W6" charset="-128"/>
                <a:sym typeface="Helvetica" charset="0"/>
              </a:defRPr>
            </a:lvl7pPr>
            <a:lvl8pPr marL="137795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Helvetica" charset="0"/>
                <a:ea typeface="ヒラギノ角ゴ ProN W6" charset="-128"/>
                <a:cs typeface="ヒラギノ角ゴ ProN W6" charset="-128"/>
                <a:sym typeface="Helvetica" charset="0"/>
              </a:defRPr>
            </a:lvl8pPr>
            <a:lvl9pPr marL="183515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Helvetica" charset="0"/>
                <a:ea typeface="ヒラギノ角ゴ ProN W6" charset="-128"/>
                <a:cs typeface="ヒラギノ角ゴ ProN W6" charset="-128"/>
                <a:sym typeface="Helvetica" charset="0"/>
              </a:defRPr>
            </a:lvl9pPr>
          </a:lstStyle>
          <a:p>
            <a:pPr algn="ctr"/>
            <a:r>
              <a:rPr lang="en-US" sz="2800" dirty="0"/>
              <a:t>CSCI 561 - Foundation for Artificial Intelligence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36EB4F-D2A2-F942-800F-EAF42F7E531C}"/>
              </a:ext>
            </a:extLst>
          </p:cNvPr>
          <p:cNvSpPr txBox="1"/>
          <p:nvPr/>
        </p:nvSpPr>
        <p:spPr>
          <a:xfrm>
            <a:off x="2403418" y="3562350"/>
            <a:ext cx="37176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Professor Wei-Min Shen</a:t>
            </a:r>
          </a:p>
          <a:p>
            <a:pPr algn="ctr"/>
            <a:r>
              <a:rPr lang="en-US" sz="2000" dirty="0"/>
              <a:t>University of Southern California</a:t>
            </a:r>
          </a:p>
        </p:txBody>
      </p:sp>
    </p:spTree>
    <p:extLst>
      <p:ext uri="{BB962C8B-B14F-4D97-AF65-F5344CB8AC3E}">
        <p14:creationId xmlns:p14="http://schemas.microsoft.com/office/powerpoint/2010/main" val="843404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44C10A2-C3C6-0046-B5B7-A8C244F0755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54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for Approximations</a:t>
            </a:r>
          </a:p>
        </p:txBody>
      </p:sp>
      <p:sp>
        <p:nvSpPr>
          <p:cNvPr id="264196" name="Rectangle 4"/>
          <p:cNvSpPr>
            <a:spLocks noChangeArrowheads="1"/>
          </p:cNvSpPr>
          <p:nvPr/>
        </p:nvSpPr>
        <p:spPr bwMode="auto">
          <a:xfrm>
            <a:off x="1485900" y="1085850"/>
            <a:ext cx="59436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500" dirty="0">
                <a:latin typeface="Tahoma" charset="0"/>
              </a:rPr>
              <a:t>In our complexity analysis, we do not take the built-in </a:t>
            </a:r>
            <a:r>
              <a:rPr kumimoji="1" lang="en-US" sz="1500" u="sng" dirty="0">
                <a:solidFill>
                  <a:srgbClr val="CC0000"/>
                </a:solidFill>
                <a:latin typeface="Tahoma" charset="0"/>
              </a:rPr>
              <a:t>loop-detection</a:t>
            </a:r>
            <a:r>
              <a:rPr kumimoji="1" lang="en-US" sz="1500" dirty="0">
                <a:latin typeface="Tahoma" charset="0"/>
              </a:rPr>
              <a:t> into account.</a:t>
            </a:r>
          </a:p>
        </p:txBody>
      </p:sp>
      <p:sp>
        <p:nvSpPr>
          <p:cNvPr id="264197" name="Rectangle 5"/>
          <p:cNvSpPr>
            <a:spLocks noChangeArrowheads="1"/>
          </p:cNvSpPr>
          <p:nvPr/>
        </p:nvSpPr>
        <p:spPr bwMode="auto">
          <a:xfrm>
            <a:off x="1485900" y="1885950"/>
            <a:ext cx="59436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500" dirty="0">
                <a:latin typeface="Tahoma" charset="0"/>
              </a:rPr>
              <a:t>The results only ‘formally’ apply to the variants of our algorithms </a:t>
            </a:r>
            <a:r>
              <a:rPr kumimoji="1" lang="en-US" sz="1500" dirty="0">
                <a:solidFill>
                  <a:srgbClr val="CC0000"/>
                </a:solidFill>
                <a:latin typeface="Tahoma" charset="0"/>
              </a:rPr>
              <a:t>WITHOUT</a:t>
            </a:r>
            <a:r>
              <a:rPr kumimoji="1" lang="en-US" sz="1500" dirty="0">
                <a:latin typeface="Tahoma" charset="0"/>
              </a:rPr>
              <a:t> loop-checks.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500" dirty="0">
                <a:latin typeface="Tahoma" charset="0"/>
              </a:rPr>
              <a:t>Studying the effect of the loop-checking on the complexity is hard: </a:t>
            </a:r>
          </a:p>
          <a:p>
            <a:pPr marL="557213" lvl="1" indent="-214313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350" dirty="0">
                <a:latin typeface="Tahoma" charset="0"/>
                <a:ea typeface="ＭＳ Ｐゴシック" charset="-128"/>
                <a:cs typeface="ＭＳ Ｐゴシック" charset="-128"/>
              </a:rPr>
              <a:t> overhead of the checking MAY or MAY NOT be compensated by the reduction of the size of the tree.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kumimoji="1" lang="en-US" sz="1500" dirty="0">
              <a:latin typeface="Tahoma" charset="0"/>
            </a:endParaRP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500" u="sng" dirty="0">
                <a:latin typeface="Tahoma" charset="0"/>
              </a:rPr>
              <a:t>Also</a:t>
            </a:r>
            <a:r>
              <a:rPr kumimoji="1" lang="en-US" sz="1500" dirty="0">
                <a:latin typeface="Tahoma" charset="0"/>
              </a:rPr>
              <a:t>: our analysis </a:t>
            </a:r>
            <a:r>
              <a:rPr kumimoji="1" lang="en-US" sz="1500" dirty="0">
                <a:solidFill>
                  <a:srgbClr val="CC0000"/>
                </a:solidFill>
                <a:latin typeface="Tahoma" charset="0"/>
              </a:rPr>
              <a:t>DOES NOT</a:t>
            </a:r>
            <a:r>
              <a:rPr kumimoji="1" lang="en-US" sz="1500" dirty="0">
                <a:latin typeface="Tahoma" charset="0"/>
              </a:rPr>
              <a:t> take the length (space) of representing paths into account !!</a:t>
            </a:r>
          </a:p>
        </p:txBody>
      </p:sp>
      <p:sp>
        <p:nvSpPr>
          <p:cNvPr id="105479" name="Rectangle 6"/>
          <p:cNvSpPr>
            <a:spLocks noChangeArrowheads="1"/>
          </p:cNvSpPr>
          <p:nvPr/>
        </p:nvSpPr>
        <p:spPr bwMode="auto">
          <a:xfrm>
            <a:off x="4562231" y="4263123"/>
            <a:ext cx="398218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kumimoji="1" lang="en-US" sz="1500" dirty="0">
                <a:latin typeface="Tahoma" charset="0"/>
                <a:hlinkClick r:id="rId2"/>
              </a:rPr>
              <a:t>http://www.cs.kuleuven.ac.be/~dannyd/FAI/</a:t>
            </a:r>
            <a:endParaRPr kumimoji="1" lang="en-US" sz="1500" dirty="0">
              <a:latin typeface="Tahom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4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4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4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4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4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196" grpId="0" build="p" autoUpdateAnimBg="0" advAuto="0"/>
      <p:bldP spid="264197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89A63C5-10BC-1740-B114-3ABA46991D0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65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Uninformed search strategies</a:t>
            </a:r>
          </a:p>
        </p:txBody>
      </p:sp>
      <p:sp>
        <p:nvSpPr>
          <p:cNvPr id="1065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800"/>
              <a:t>Use only information available in the problem formulation</a:t>
            </a:r>
          </a:p>
          <a:p>
            <a:pPr>
              <a:buFontTx/>
              <a:buNone/>
            </a:pPr>
            <a:endParaRPr lang="en-US" sz="1800"/>
          </a:p>
          <a:p>
            <a:r>
              <a:rPr lang="en-US" sz="1800"/>
              <a:t>Breadth-first</a:t>
            </a:r>
          </a:p>
          <a:p>
            <a:r>
              <a:rPr lang="en-US" sz="1800"/>
              <a:t>Uniform-cost</a:t>
            </a:r>
          </a:p>
          <a:p>
            <a:r>
              <a:rPr lang="en-US" sz="1800"/>
              <a:t>Depth-first</a:t>
            </a:r>
          </a:p>
          <a:p>
            <a:r>
              <a:rPr lang="en-US" sz="1800"/>
              <a:t>Depth-limited</a:t>
            </a:r>
          </a:p>
          <a:p>
            <a:r>
              <a:rPr lang="en-US" sz="1800"/>
              <a:t>Iterative deepening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F0D92-C902-D140-8AA4-356D250D41F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13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A7A1B3B-E868-B444-A489-B9D66A16EE2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Breadth-first search</a:t>
            </a:r>
          </a:p>
        </p:txBody>
      </p:sp>
      <p:pic>
        <p:nvPicPr>
          <p:cNvPr id="107525" name="Picture 3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/>
          <a:stretch>
            <a:fillRect/>
          </a:stretch>
        </p:blipFill>
        <p:spPr bwMode="auto">
          <a:xfrm>
            <a:off x="1314451" y="971550"/>
            <a:ext cx="5489972" cy="1674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E39586-9A71-3046-86CF-A8E9ABFE93D0}"/>
              </a:ext>
            </a:extLst>
          </p:cNvPr>
          <p:cNvSpPr txBox="1"/>
          <p:nvPr/>
        </p:nvSpPr>
        <p:spPr>
          <a:xfrm>
            <a:off x="5181600" y="895350"/>
            <a:ext cx="2114681" cy="4001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“First-in, first-out”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2A0E28C-CC60-834E-80CA-A7734777262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86917"/>
            <a:ext cx="5844779" cy="629840"/>
          </a:xfrm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08549" name="Rectangle 4"/>
          <p:cNvSpPr>
            <a:spLocks noChangeArrowheads="1"/>
          </p:cNvSpPr>
          <p:nvPr/>
        </p:nvSpPr>
        <p:spPr bwMode="auto">
          <a:xfrm>
            <a:off x="6156722" y="1695450"/>
            <a:ext cx="1600200" cy="112275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08550" name="Rectangle 5"/>
          <p:cNvSpPr>
            <a:spLocks noChangeArrowheads="1"/>
          </p:cNvSpPr>
          <p:nvPr/>
        </p:nvSpPr>
        <p:spPr bwMode="auto">
          <a:xfrm>
            <a:off x="6096000" y="1809750"/>
            <a:ext cx="1775222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350">
                <a:latin typeface="Tahoma" charset="0"/>
              </a:rPr>
              <a:t> Move downwards, level by level, until goal is reached.</a:t>
            </a:r>
          </a:p>
        </p:txBody>
      </p:sp>
      <p:grpSp>
        <p:nvGrpSpPr>
          <p:cNvPr id="108551" name="Group 6"/>
          <p:cNvGrpSpPr>
            <a:grpSpLocks/>
          </p:cNvGrpSpPr>
          <p:nvPr/>
        </p:nvGrpSpPr>
        <p:grpSpPr bwMode="auto">
          <a:xfrm>
            <a:off x="1215628" y="1275159"/>
            <a:ext cx="4914900" cy="3086100"/>
            <a:chOff x="96" y="864"/>
            <a:chExt cx="4128" cy="2592"/>
          </a:xfrm>
        </p:grpSpPr>
        <p:sp>
          <p:nvSpPr>
            <p:cNvPr id="108564" name="Rectangle 7"/>
            <p:cNvSpPr>
              <a:spLocks noChangeArrowheads="1"/>
            </p:cNvSpPr>
            <p:nvPr/>
          </p:nvSpPr>
          <p:spPr bwMode="auto">
            <a:xfrm>
              <a:off x="96" y="864"/>
              <a:ext cx="4128" cy="25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303112" name="Oval 8"/>
            <p:cNvSpPr>
              <a:spLocks noChangeArrowheads="1"/>
            </p:cNvSpPr>
            <p:nvPr/>
          </p:nvSpPr>
          <p:spPr bwMode="auto">
            <a:xfrm>
              <a:off x="1968" y="920"/>
              <a:ext cx="218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GB" sz="2100">
                <a:solidFill>
                  <a:srgbClr val="66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303113" name="Text Box 9"/>
            <p:cNvSpPr txBox="1">
              <a:spLocks noChangeArrowheads="1"/>
            </p:cNvSpPr>
            <p:nvPr/>
          </p:nvSpPr>
          <p:spPr bwMode="auto">
            <a:xfrm>
              <a:off x="1976" y="864"/>
              <a:ext cx="2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5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S</a:t>
              </a:r>
              <a:endParaRPr lang="en-US" sz="18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108567" name="Oval 10"/>
            <p:cNvSpPr>
              <a:spLocks noChangeArrowheads="1"/>
            </p:cNvSpPr>
            <p:nvPr/>
          </p:nvSpPr>
          <p:spPr bwMode="auto">
            <a:xfrm>
              <a:off x="960" y="1374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303115" name="Text Box 11"/>
            <p:cNvSpPr txBox="1">
              <a:spLocks noChangeArrowheads="1"/>
            </p:cNvSpPr>
            <p:nvPr/>
          </p:nvSpPr>
          <p:spPr bwMode="auto">
            <a:xfrm>
              <a:off x="966" y="1334"/>
              <a:ext cx="251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5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A</a:t>
              </a:r>
              <a:endParaRPr lang="en-US" sz="18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303116" name="Oval 12"/>
            <p:cNvSpPr>
              <a:spLocks noChangeArrowheads="1"/>
            </p:cNvSpPr>
            <p:nvPr/>
          </p:nvSpPr>
          <p:spPr bwMode="auto">
            <a:xfrm>
              <a:off x="3027" y="1371"/>
              <a:ext cx="218" cy="14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D</a:t>
              </a:r>
              <a:endParaRPr lang="en-US" sz="18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108570" name="Oval 13"/>
            <p:cNvSpPr>
              <a:spLocks noChangeArrowheads="1"/>
            </p:cNvSpPr>
            <p:nvPr/>
          </p:nvSpPr>
          <p:spPr bwMode="auto">
            <a:xfrm>
              <a:off x="432" y="1802"/>
              <a:ext cx="218" cy="14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303118" name="Text Box 14"/>
            <p:cNvSpPr txBox="1">
              <a:spLocks noChangeArrowheads="1"/>
            </p:cNvSpPr>
            <p:nvPr/>
          </p:nvSpPr>
          <p:spPr bwMode="auto">
            <a:xfrm>
              <a:off x="437" y="1728"/>
              <a:ext cx="251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5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B</a:t>
              </a:r>
              <a:endParaRPr lang="en-US" sz="18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303119" name="Oval 15"/>
            <p:cNvSpPr>
              <a:spLocks noChangeArrowheads="1"/>
            </p:cNvSpPr>
            <p:nvPr/>
          </p:nvSpPr>
          <p:spPr bwMode="auto">
            <a:xfrm>
              <a:off x="1416" y="1796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D</a:t>
              </a:r>
              <a:endParaRPr lang="en-US" sz="18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108573" name="Oval 16"/>
            <p:cNvSpPr>
              <a:spLocks noChangeArrowheads="1"/>
            </p:cNvSpPr>
            <p:nvPr/>
          </p:nvSpPr>
          <p:spPr bwMode="auto">
            <a:xfrm>
              <a:off x="2381" y="1801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303121" name="Text Box 17"/>
            <p:cNvSpPr txBox="1">
              <a:spLocks noChangeArrowheads="1"/>
            </p:cNvSpPr>
            <p:nvPr/>
          </p:nvSpPr>
          <p:spPr bwMode="auto">
            <a:xfrm>
              <a:off x="2387" y="1728"/>
              <a:ext cx="251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5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A</a:t>
              </a:r>
              <a:endParaRPr lang="en-US" sz="18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303122" name="Oval 18"/>
            <p:cNvSpPr>
              <a:spLocks noChangeArrowheads="1"/>
            </p:cNvSpPr>
            <p:nvPr/>
          </p:nvSpPr>
          <p:spPr bwMode="auto">
            <a:xfrm>
              <a:off x="3581" y="1796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E</a:t>
              </a:r>
              <a:endParaRPr lang="en-US" sz="18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108576" name="Oval 19"/>
            <p:cNvSpPr>
              <a:spLocks noChangeArrowheads="1"/>
            </p:cNvSpPr>
            <p:nvPr/>
          </p:nvSpPr>
          <p:spPr bwMode="auto">
            <a:xfrm>
              <a:off x="192" y="2226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303124" name="Text Box 20"/>
            <p:cNvSpPr txBox="1">
              <a:spLocks noChangeArrowheads="1"/>
            </p:cNvSpPr>
            <p:nvPr/>
          </p:nvSpPr>
          <p:spPr bwMode="auto">
            <a:xfrm>
              <a:off x="198" y="2160"/>
              <a:ext cx="251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5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C</a:t>
              </a:r>
              <a:endParaRPr lang="en-US" sz="18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303125" name="Oval 21"/>
            <p:cNvSpPr>
              <a:spLocks noChangeArrowheads="1"/>
            </p:cNvSpPr>
            <p:nvPr/>
          </p:nvSpPr>
          <p:spPr bwMode="auto">
            <a:xfrm>
              <a:off x="720" y="22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E</a:t>
              </a:r>
              <a:endParaRPr lang="en-US" sz="18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303126" name="Oval 22"/>
            <p:cNvSpPr>
              <a:spLocks noChangeArrowheads="1"/>
            </p:cNvSpPr>
            <p:nvPr/>
          </p:nvSpPr>
          <p:spPr bwMode="auto">
            <a:xfrm>
              <a:off x="1415" y="22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E</a:t>
              </a:r>
              <a:endParaRPr lang="en-US" sz="18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108580" name="Oval 23"/>
            <p:cNvSpPr>
              <a:spLocks noChangeArrowheads="1"/>
            </p:cNvSpPr>
            <p:nvPr/>
          </p:nvSpPr>
          <p:spPr bwMode="auto">
            <a:xfrm>
              <a:off x="2381" y="2227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303128" name="Text Box 24"/>
            <p:cNvSpPr txBox="1">
              <a:spLocks noChangeArrowheads="1"/>
            </p:cNvSpPr>
            <p:nvPr/>
          </p:nvSpPr>
          <p:spPr bwMode="auto">
            <a:xfrm>
              <a:off x="2386" y="2160"/>
              <a:ext cx="251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5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B</a:t>
              </a:r>
              <a:endParaRPr lang="en-US" sz="18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108582" name="Oval 25"/>
            <p:cNvSpPr>
              <a:spLocks noChangeArrowheads="1"/>
            </p:cNvSpPr>
            <p:nvPr/>
          </p:nvSpPr>
          <p:spPr bwMode="auto">
            <a:xfrm>
              <a:off x="3245" y="2227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303130" name="Text Box 26"/>
            <p:cNvSpPr txBox="1">
              <a:spLocks noChangeArrowheads="1"/>
            </p:cNvSpPr>
            <p:nvPr/>
          </p:nvSpPr>
          <p:spPr bwMode="auto">
            <a:xfrm>
              <a:off x="3250" y="2160"/>
              <a:ext cx="251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5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B</a:t>
              </a:r>
              <a:endParaRPr lang="en-US" sz="18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108584" name="Oval 27"/>
            <p:cNvSpPr>
              <a:spLocks noChangeArrowheads="1"/>
            </p:cNvSpPr>
            <p:nvPr/>
          </p:nvSpPr>
          <p:spPr bwMode="auto">
            <a:xfrm>
              <a:off x="3869" y="221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303132" name="Text Box 28"/>
            <p:cNvSpPr txBox="1">
              <a:spLocks noChangeArrowheads="1"/>
            </p:cNvSpPr>
            <p:nvPr/>
          </p:nvSpPr>
          <p:spPr bwMode="auto">
            <a:xfrm>
              <a:off x="3878" y="2160"/>
              <a:ext cx="236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5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F</a:t>
              </a:r>
              <a:endParaRPr lang="en-US" sz="18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303133" name="Oval 29"/>
            <p:cNvSpPr>
              <a:spLocks noChangeArrowheads="1"/>
            </p:cNvSpPr>
            <p:nvPr/>
          </p:nvSpPr>
          <p:spPr bwMode="auto">
            <a:xfrm>
              <a:off x="483" y="2625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D</a:t>
              </a:r>
              <a:endParaRPr lang="en-US" sz="18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108587" name="Oval 30"/>
            <p:cNvSpPr>
              <a:spLocks noChangeArrowheads="1"/>
            </p:cNvSpPr>
            <p:nvPr/>
          </p:nvSpPr>
          <p:spPr bwMode="auto">
            <a:xfrm>
              <a:off x="893" y="26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303135" name="Text Box 31"/>
            <p:cNvSpPr txBox="1">
              <a:spLocks noChangeArrowheads="1"/>
            </p:cNvSpPr>
            <p:nvPr/>
          </p:nvSpPr>
          <p:spPr bwMode="auto">
            <a:xfrm>
              <a:off x="908" y="2582"/>
              <a:ext cx="236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5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F</a:t>
              </a:r>
              <a:endParaRPr lang="en-US" sz="18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108589" name="Oval 32"/>
            <p:cNvSpPr>
              <a:spLocks noChangeArrowheads="1"/>
            </p:cNvSpPr>
            <p:nvPr/>
          </p:nvSpPr>
          <p:spPr bwMode="auto">
            <a:xfrm>
              <a:off x="1248" y="2610"/>
              <a:ext cx="218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303137" name="Text Box 33"/>
            <p:cNvSpPr txBox="1">
              <a:spLocks noChangeArrowheads="1"/>
            </p:cNvSpPr>
            <p:nvPr/>
          </p:nvSpPr>
          <p:spPr bwMode="auto">
            <a:xfrm>
              <a:off x="1253" y="2544"/>
              <a:ext cx="251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5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B</a:t>
              </a:r>
              <a:endParaRPr lang="en-US" sz="18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108591" name="Oval 34"/>
            <p:cNvSpPr>
              <a:spLocks noChangeArrowheads="1"/>
            </p:cNvSpPr>
            <p:nvPr/>
          </p:nvSpPr>
          <p:spPr bwMode="auto">
            <a:xfrm>
              <a:off x="1632" y="2622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303139" name="Text Box 35"/>
            <p:cNvSpPr txBox="1">
              <a:spLocks noChangeArrowheads="1"/>
            </p:cNvSpPr>
            <p:nvPr/>
          </p:nvSpPr>
          <p:spPr bwMode="auto">
            <a:xfrm>
              <a:off x="1641" y="2582"/>
              <a:ext cx="236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5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F</a:t>
              </a:r>
              <a:endParaRPr lang="en-US" sz="18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108593" name="Oval 36"/>
            <p:cNvSpPr>
              <a:spLocks noChangeArrowheads="1"/>
            </p:cNvSpPr>
            <p:nvPr/>
          </p:nvSpPr>
          <p:spPr bwMode="auto">
            <a:xfrm>
              <a:off x="214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303141" name="Text Box 37"/>
            <p:cNvSpPr txBox="1">
              <a:spLocks noChangeArrowheads="1"/>
            </p:cNvSpPr>
            <p:nvPr/>
          </p:nvSpPr>
          <p:spPr bwMode="auto">
            <a:xfrm>
              <a:off x="2147" y="2582"/>
              <a:ext cx="251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5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C</a:t>
              </a:r>
              <a:endParaRPr lang="en-US" sz="18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303142" name="Oval 38"/>
            <p:cNvSpPr>
              <a:spLocks noChangeArrowheads="1"/>
            </p:cNvSpPr>
            <p:nvPr/>
          </p:nvSpPr>
          <p:spPr bwMode="auto">
            <a:xfrm>
              <a:off x="2621" y="2625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E</a:t>
              </a:r>
              <a:endParaRPr lang="en-US" sz="18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108596" name="Oval 39"/>
            <p:cNvSpPr>
              <a:spLocks noChangeArrowheads="1"/>
            </p:cNvSpPr>
            <p:nvPr/>
          </p:nvSpPr>
          <p:spPr bwMode="auto">
            <a:xfrm>
              <a:off x="306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303144" name="Text Box 40"/>
            <p:cNvSpPr txBox="1">
              <a:spLocks noChangeArrowheads="1"/>
            </p:cNvSpPr>
            <p:nvPr/>
          </p:nvSpPr>
          <p:spPr bwMode="auto">
            <a:xfrm>
              <a:off x="3067" y="2582"/>
              <a:ext cx="251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5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A</a:t>
              </a:r>
              <a:endParaRPr lang="en-US" sz="18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108598" name="Oval 41"/>
            <p:cNvSpPr>
              <a:spLocks noChangeArrowheads="1"/>
            </p:cNvSpPr>
            <p:nvPr/>
          </p:nvSpPr>
          <p:spPr bwMode="auto">
            <a:xfrm>
              <a:off x="3441" y="2629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303146" name="Text Box 42"/>
            <p:cNvSpPr txBox="1">
              <a:spLocks noChangeArrowheads="1"/>
            </p:cNvSpPr>
            <p:nvPr/>
          </p:nvSpPr>
          <p:spPr bwMode="auto">
            <a:xfrm>
              <a:off x="3447" y="2592"/>
              <a:ext cx="251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5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C</a:t>
              </a:r>
              <a:endParaRPr lang="en-US" sz="18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sp>
          <p:nvSpPr>
            <p:cNvPr id="303147" name="Oval 43"/>
            <p:cNvSpPr>
              <a:spLocks noChangeArrowheads="1"/>
            </p:cNvSpPr>
            <p:nvPr/>
          </p:nvSpPr>
          <p:spPr bwMode="auto">
            <a:xfrm>
              <a:off x="3870" y="2625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charset="0"/>
                </a:rPr>
                <a:t>G</a:t>
              </a:r>
              <a:endParaRPr lang="en-US" sz="18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charset="0"/>
              </a:endParaRPr>
            </a:p>
          </p:txBody>
        </p:sp>
        <p:sp>
          <p:nvSpPr>
            <p:cNvPr id="303148" name="Oval 44"/>
            <p:cNvSpPr>
              <a:spLocks noChangeArrowheads="1"/>
            </p:cNvSpPr>
            <p:nvPr/>
          </p:nvSpPr>
          <p:spPr bwMode="auto">
            <a:xfrm>
              <a:off x="2621" y="3266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charset="0"/>
                </a:rPr>
                <a:t>G</a:t>
              </a:r>
            </a:p>
          </p:txBody>
        </p:sp>
        <p:sp>
          <p:nvSpPr>
            <p:cNvPr id="303149" name="Oval 45"/>
            <p:cNvSpPr>
              <a:spLocks noChangeArrowheads="1"/>
            </p:cNvSpPr>
            <p:nvPr/>
          </p:nvSpPr>
          <p:spPr bwMode="auto">
            <a:xfrm>
              <a:off x="1613" y="2989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charset="0"/>
                </a:rPr>
                <a:t>G</a:t>
              </a:r>
              <a:endParaRPr lang="en-US" sz="18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charset="0"/>
              </a:endParaRPr>
            </a:p>
          </p:txBody>
        </p:sp>
        <p:sp>
          <p:nvSpPr>
            <p:cNvPr id="303150" name="Oval 46"/>
            <p:cNvSpPr>
              <a:spLocks noChangeArrowheads="1"/>
            </p:cNvSpPr>
            <p:nvPr/>
          </p:nvSpPr>
          <p:spPr bwMode="auto">
            <a:xfrm>
              <a:off x="893" y="2989"/>
              <a:ext cx="219" cy="14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 Narrow" charset="0"/>
                </a:rPr>
                <a:t>G</a:t>
              </a:r>
              <a:endParaRPr lang="en-US" sz="1800" b="1">
                <a:effectLst>
                  <a:outerShdw blurRad="38100" dist="38100" dir="2700000" algn="tl">
                    <a:srgbClr val="FFFFFF"/>
                  </a:outerShdw>
                </a:effectLst>
                <a:latin typeface="Arial Narrow" charset="0"/>
              </a:endParaRPr>
            </a:p>
          </p:txBody>
        </p:sp>
        <p:sp>
          <p:nvSpPr>
            <p:cNvPr id="108604" name="Oval 47"/>
            <p:cNvSpPr>
              <a:spLocks noChangeArrowheads="1"/>
            </p:cNvSpPr>
            <p:nvPr/>
          </p:nvSpPr>
          <p:spPr bwMode="auto">
            <a:xfrm>
              <a:off x="2621" y="2985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303152" name="Text Box 48"/>
            <p:cNvSpPr txBox="1">
              <a:spLocks noChangeArrowheads="1"/>
            </p:cNvSpPr>
            <p:nvPr/>
          </p:nvSpPr>
          <p:spPr bwMode="auto">
            <a:xfrm>
              <a:off x="2630" y="2928"/>
              <a:ext cx="236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5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F</a:t>
              </a:r>
              <a:endParaRPr lang="en-US" sz="18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cxnSp>
          <p:nvCxnSpPr>
            <p:cNvPr id="108606" name="AutoShape 49"/>
            <p:cNvCxnSpPr>
              <a:cxnSpLocks noChangeShapeType="1"/>
              <a:stCxn id="303113" idx="1"/>
              <a:endCxn id="303115" idx="0"/>
            </p:cNvCxnSpPr>
            <p:nvPr/>
          </p:nvCxnSpPr>
          <p:spPr bwMode="auto">
            <a:xfrm flipH="1">
              <a:off x="1092" y="1000"/>
              <a:ext cx="884" cy="3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07" name="AutoShape 50"/>
            <p:cNvCxnSpPr>
              <a:cxnSpLocks noChangeShapeType="1"/>
              <a:stCxn id="303113" idx="3"/>
              <a:endCxn id="303116" idx="1"/>
            </p:cNvCxnSpPr>
            <p:nvPr/>
          </p:nvCxnSpPr>
          <p:spPr bwMode="auto">
            <a:xfrm>
              <a:off x="2220" y="1000"/>
              <a:ext cx="839" cy="39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08" name="AutoShape 51"/>
            <p:cNvCxnSpPr>
              <a:cxnSpLocks noChangeShapeType="1"/>
              <a:stCxn id="303115" idx="1"/>
              <a:endCxn id="303118" idx="0"/>
            </p:cNvCxnSpPr>
            <p:nvPr/>
          </p:nvCxnSpPr>
          <p:spPr bwMode="auto">
            <a:xfrm flipH="1">
              <a:off x="563" y="1470"/>
              <a:ext cx="403" cy="2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09" name="AutoShape 52"/>
            <p:cNvCxnSpPr>
              <a:cxnSpLocks noChangeShapeType="1"/>
              <a:stCxn id="303118" idx="1"/>
              <a:endCxn id="303124" idx="0"/>
            </p:cNvCxnSpPr>
            <p:nvPr/>
          </p:nvCxnSpPr>
          <p:spPr bwMode="auto">
            <a:xfrm flipH="1">
              <a:off x="324" y="1864"/>
              <a:ext cx="113" cy="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10" name="AutoShape 53"/>
            <p:cNvCxnSpPr>
              <a:cxnSpLocks noChangeShapeType="1"/>
              <a:stCxn id="303118" idx="3"/>
              <a:endCxn id="303125" idx="0"/>
            </p:cNvCxnSpPr>
            <p:nvPr/>
          </p:nvCxnSpPr>
          <p:spPr bwMode="auto">
            <a:xfrm>
              <a:off x="688" y="1864"/>
              <a:ext cx="142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11" name="AutoShape 54"/>
            <p:cNvCxnSpPr>
              <a:cxnSpLocks noChangeShapeType="1"/>
              <a:stCxn id="303115" idx="3"/>
              <a:endCxn id="303119" idx="0"/>
            </p:cNvCxnSpPr>
            <p:nvPr/>
          </p:nvCxnSpPr>
          <p:spPr bwMode="auto">
            <a:xfrm>
              <a:off x="1217" y="1470"/>
              <a:ext cx="308" cy="3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12" name="AutoShape 55"/>
            <p:cNvCxnSpPr>
              <a:cxnSpLocks noChangeShapeType="1"/>
              <a:stCxn id="303116" idx="2"/>
              <a:endCxn id="303121" idx="0"/>
            </p:cNvCxnSpPr>
            <p:nvPr/>
          </p:nvCxnSpPr>
          <p:spPr bwMode="auto">
            <a:xfrm flipH="1">
              <a:off x="2513" y="1442"/>
              <a:ext cx="514" cy="28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13" name="AutoShape 56"/>
            <p:cNvCxnSpPr>
              <a:cxnSpLocks noChangeShapeType="1"/>
              <a:stCxn id="303116" idx="6"/>
              <a:endCxn id="303122" idx="0"/>
            </p:cNvCxnSpPr>
            <p:nvPr/>
          </p:nvCxnSpPr>
          <p:spPr bwMode="auto">
            <a:xfrm>
              <a:off x="3254" y="1441"/>
              <a:ext cx="437" cy="34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14" name="AutoShape 57"/>
            <p:cNvCxnSpPr>
              <a:cxnSpLocks noChangeShapeType="1"/>
              <a:stCxn id="303119" idx="4"/>
              <a:endCxn id="303126" idx="0"/>
            </p:cNvCxnSpPr>
            <p:nvPr/>
          </p:nvCxnSpPr>
          <p:spPr bwMode="auto">
            <a:xfrm>
              <a:off x="1525" y="1946"/>
              <a:ext cx="0" cy="26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15" name="AutoShape 58"/>
            <p:cNvCxnSpPr>
              <a:cxnSpLocks noChangeShapeType="1"/>
              <a:stCxn id="303121" idx="2"/>
              <a:endCxn id="303128" idx="0"/>
            </p:cNvCxnSpPr>
            <p:nvPr/>
          </p:nvCxnSpPr>
          <p:spPr bwMode="auto">
            <a:xfrm flipH="1">
              <a:off x="2512" y="1999"/>
              <a:ext cx="1" cy="16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16" name="AutoShape 59"/>
            <p:cNvCxnSpPr>
              <a:cxnSpLocks noChangeShapeType="1"/>
              <a:stCxn id="303122" idx="2"/>
              <a:endCxn id="303130" idx="0"/>
            </p:cNvCxnSpPr>
            <p:nvPr/>
          </p:nvCxnSpPr>
          <p:spPr bwMode="auto">
            <a:xfrm flipH="1">
              <a:off x="3376" y="1867"/>
              <a:ext cx="205" cy="29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17" name="AutoShape 60"/>
            <p:cNvCxnSpPr>
              <a:cxnSpLocks noChangeShapeType="1"/>
              <a:stCxn id="303122" idx="6"/>
              <a:endCxn id="303132" idx="0"/>
            </p:cNvCxnSpPr>
            <p:nvPr/>
          </p:nvCxnSpPr>
          <p:spPr bwMode="auto">
            <a:xfrm>
              <a:off x="3800" y="1867"/>
              <a:ext cx="196" cy="29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18" name="AutoShape 61"/>
            <p:cNvCxnSpPr>
              <a:cxnSpLocks noChangeShapeType="1"/>
              <a:stCxn id="303125" idx="2"/>
              <a:endCxn id="303133" idx="0"/>
            </p:cNvCxnSpPr>
            <p:nvPr/>
          </p:nvCxnSpPr>
          <p:spPr bwMode="auto">
            <a:xfrm flipH="1">
              <a:off x="592" y="2293"/>
              <a:ext cx="119" cy="3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19" name="AutoShape 62"/>
            <p:cNvCxnSpPr>
              <a:cxnSpLocks noChangeShapeType="1"/>
              <a:stCxn id="303125" idx="6"/>
              <a:endCxn id="303135" idx="0"/>
            </p:cNvCxnSpPr>
            <p:nvPr/>
          </p:nvCxnSpPr>
          <p:spPr bwMode="auto">
            <a:xfrm>
              <a:off x="939" y="2293"/>
              <a:ext cx="87" cy="28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20" name="AutoShape 63"/>
            <p:cNvCxnSpPr>
              <a:cxnSpLocks noChangeShapeType="1"/>
              <a:stCxn id="303135" idx="2"/>
              <a:endCxn id="303150" idx="0"/>
            </p:cNvCxnSpPr>
            <p:nvPr/>
          </p:nvCxnSpPr>
          <p:spPr bwMode="auto">
            <a:xfrm flipH="1">
              <a:off x="1003" y="2853"/>
              <a:ext cx="24" cy="1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08621" name="Oval 64"/>
            <p:cNvSpPr>
              <a:spLocks noChangeArrowheads="1"/>
            </p:cNvSpPr>
            <p:nvPr/>
          </p:nvSpPr>
          <p:spPr bwMode="auto">
            <a:xfrm>
              <a:off x="1233" y="2993"/>
              <a:ext cx="219" cy="14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303169" name="Text Box 65"/>
            <p:cNvSpPr txBox="1">
              <a:spLocks noChangeArrowheads="1"/>
            </p:cNvSpPr>
            <p:nvPr/>
          </p:nvSpPr>
          <p:spPr bwMode="auto">
            <a:xfrm>
              <a:off x="1239" y="2928"/>
              <a:ext cx="251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50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Arial Narrow" charset="0"/>
                </a:rPr>
                <a:t>C</a:t>
              </a:r>
              <a:endParaRPr lang="en-US" sz="1800" b="1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endParaRPr>
            </a:p>
          </p:txBody>
        </p:sp>
        <p:cxnSp>
          <p:nvCxnSpPr>
            <p:cNvPr id="108623" name="AutoShape 66"/>
            <p:cNvCxnSpPr>
              <a:cxnSpLocks noChangeShapeType="1"/>
              <a:stCxn id="303137" idx="2"/>
              <a:endCxn id="303169" idx="0"/>
            </p:cNvCxnSpPr>
            <p:nvPr/>
          </p:nvCxnSpPr>
          <p:spPr bwMode="auto">
            <a:xfrm flipH="1">
              <a:off x="1365" y="2815"/>
              <a:ext cx="14" cy="11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24" name="AutoShape 67"/>
            <p:cNvCxnSpPr>
              <a:cxnSpLocks noChangeShapeType="1"/>
              <a:stCxn id="303139" idx="2"/>
              <a:endCxn id="303149" idx="0"/>
            </p:cNvCxnSpPr>
            <p:nvPr/>
          </p:nvCxnSpPr>
          <p:spPr bwMode="auto">
            <a:xfrm flipH="1">
              <a:off x="1723" y="2853"/>
              <a:ext cx="37" cy="1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25" name="AutoShape 68"/>
            <p:cNvCxnSpPr>
              <a:cxnSpLocks noChangeShapeType="1"/>
              <a:stCxn id="303126" idx="2"/>
              <a:endCxn id="303137" idx="0"/>
            </p:cNvCxnSpPr>
            <p:nvPr/>
          </p:nvCxnSpPr>
          <p:spPr bwMode="auto">
            <a:xfrm flipH="1">
              <a:off x="1379" y="2293"/>
              <a:ext cx="36" cy="25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26" name="AutoShape 69"/>
            <p:cNvCxnSpPr>
              <a:cxnSpLocks noChangeShapeType="1"/>
              <a:stCxn id="303126" idx="6"/>
              <a:endCxn id="303139" idx="0"/>
            </p:cNvCxnSpPr>
            <p:nvPr/>
          </p:nvCxnSpPr>
          <p:spPr bwMode="auto">
            <a:xfrm>
              <a:off x="1634" y="2293"/>
              <a:ext cx="125" cy="28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27" name="AutoShape 70"/>
            <p:cNvCxnSpPr>
              <a:cxnSpLocks noChangeShapeType="1"/>
              <a:stCxn id="303128" idx="1"/>
              <a:endCxn id="303141" idx="0"/>
            </p:cNvCxnSpPr>
            <p:nvPr/>
          </p:nvCxnSpPr>
          <p:spPr bwMode="auto">
            <a:xfrm flipH="1">
              <a:off x="2273" y="2296"/>
              <a:ext cx="113" cy="28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28" name="AutoShape 71"/>
            <p:cNvCxnSpPr>
              <a:cxnSpLocks noChangeShapeType="1"/>
              <a:stCxn id="303128" idx="3"/>
              <a:endCxn id="303142" idx="0"/>
            </p:cNvCxnSpPr>
            <p:nvPr/>
          </p:nvCxnSpPr>
          <p:spPr bwMode="auto">
            <a:xfrm>
              <a:off x="2637" y="2296"/>
              <a:ext cx="94" cy="33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29" name="AutoShape 72"/>
            <p:cNvCxnSpPr>
              <a:cxnSpLocks noChangeShapeType="1"/>
              <a:stCxn id="303142" idx="4"/>
              <a:endCxn id="303152" idx="0"/>
            </p:cNvCxnSpPr>
            <p:nvPr/>
          </p:nvCxnSpPr>
          <p:spPr bwMode="auto">
            <a:xfrm>
              <a:off x="2731" y="2767"/>
              <a:ext cx="18" cy="16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30" name="AutoShape 73"/>
            <p:cNvCxnSpPr>
              <a:cxnSpLocks noChangeShapeType="1"/>
              <a:stCxn id="303152" idx="2"/>
              <a:endCxn id="303148" idx="0"/>
            </p:cNvCxnSpPr>
            <p:nvPr/>
          </p:nvCxnSpPr>
          <p:spPr bwMode="auto">
            <a:xfrm flipH="1">
              <a:off x="2731" y="3199"/>
              <a:ext cx="18" cy="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31" name="AutoShape 74"/>
            <p:cNvCxnSpPr>
              <a:cxnSpLocks noChangeShapeType="1"/>
              <a:stCxn id="303130" idx="1"/>
              <a:endCxn id="303144" idx="0"/>
            </p:cNvCxnSpPr>
            <p:nvPr/>
          </p:nvCxnSpPr>
          <p:spPr bwMode="auto">
            <a:xfrm flipH="1">
              <a:off x="3193" y="2296"/>
              <a:ext cx="57" cy="28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32" name="AutoShape 75"/>
            <p:cNvCxnSpPr>
              <a:cxnSpLocks noChangeShapeType="1"/>
              <a:stCxn id="303130" idx="3"/>
              <a:endCxn id="303146" idx="0"/>
            </p:cNvCxnSpPr>
            <p:nvPr/>
          </p:nvCxnSpPr>
          <p:spPr bwMode="auto">
            <a:xfrm>
              <a:off x="3501" y="2296"/>
              <a:ext cx="72" cy="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8633" name="AutoShape 76"/>
            <p:cNvCxnSpPr>
              <a:cxnSpLocks noChangeShapeType="1"/>
              <a:stCxn id="303132" idx="2"/>
              <a:endCxn id="303147" idx="0"/>
            </p:cNvCxnSpPr>
            <p:nvPr/>
          </p:nvCxnSpPr>
          <p:spPr bwMode="auto">
            <a:xfrm flipH="1">
              <a:off x="3980" y="2431"/>
              <a:ext cx="16" cy="1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303181" name="AutoShape 77"/>
          <p:cNvCxnSpPr>
            <a:cxnSpLocks noChangeShapeType="1"/>
            <a:stCxn id="303113" idx="3"/>
            <a:endCxn id="303115" idx="1"/>
          </p:cNvCxnSpPr>
          <p:nvPr/>
        </p:nvCxnSpPr>
        <p:spPr bwMode="auto">
          <a:xfrm flipH="1">
            <a:off x="2251472" y="1436489"/>
            <a:ext cx="1493044" cy="559594"/>
          </a:xfrm>
          <a:prstGeom prst="curvedConnector5">
            <a:avLst>
              <a:gd name="adj1" fmla="val -15311"/>
              <a:gd name="adj2" fmla="val 50000"/>
              <a:gd name="adj3" fmla="val 115311"/>
            </a:avLst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303182" name="AutoShape 78"/>
          <p:cNvCxnSpPr>
            <a:cxnSpLocks noChangeShapeType="1"/>
            <a:stCxn id="303115" idx="3"/>
            <a:endCxn id="303116" idx="2"/>
          </p:cNvCxnSpPr>
          <p:nvPr/>
        </p:nvCxnSpPr>
        <p:spPr bwMode="auto">
          <a:xfrm flipV="1">
            <a:off x="2550319" y="1962745"/>
            <a:ext cx="2155031" cy="33338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303183" name="AutoShape 79"/>
          <p:cNvCxnSpPr>
            <a:cxnSpLocks noChangeShapeType="1"/>
            <a:stCxn id="303116" idx="6"/>
            <a:endCxn id="303118" idx="1"/>
          </p:cNvCxnSpPr>
          <p:nvPr/>
        </p:nvCxnSpPr>
        <p:spPr bwMode="auto">
          <a:xfrm flipH="1">
            <a:off x="1621631" y="1962745"/>
            <a:ext cx="3343275" cy="502444"/>
          </a:xfrm>
          <a:prstGeom prst="curvedConnector5">
            <a:avLst>
              <a:gd name="adj1" fmla="val -6838"/>
              <a:gd name="adj2" fmla="val 42298"/>
              <a:gd name="adj3" fmla="val 106838"/>
            </a:avLst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303184" name="AutoShape 80"/>
          <p:cNvCxnSpPr>
            <a:cxnSpLocks noChangeShapeType="1"/>
            <a:stCxn id="303118" idx="3"/>
            <a:endCxn id="303119" idx="2"/>
          </p:cNvCxnSpPr>
          <p:nvPr/>
        </p:nvCxnSpPr>
        <p:spPr bwMode="auto">
          <a:xfrm>
            <a:off x="1920478" y="2465189"/>
            <a:ext cx="866775" cy="4168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303185" name="AutoShape 81"/>
          <p:cNvCxnSpPr>
            <a:cxnSpLocks noChangeShapeType="1"/>
            <a:stCxn id="303119" idx="6"/>
            <a:endCxn id="303121" idx="1"/>
          </p:cNvCxnSpPr>
          <p:nvPr/>
        </p:nvCxnSpPr>
        <p:spPr bwMode="auto">
          <a:xfrm flipV="1">
            <a:off x="3046809" y="2465189"/>
            <a:ext cx="896541" cy="4168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303186" name="AutoShape 82"/>
          <p:cNvCxnSpPr>
            <a:cxnSpLocks noChangeShapeType="1"/>
            <a:stCxn id="303121" idx="3"/>
            <a:endCxn id="303122" idx="2"/>
          </p:cNvCxnSpPr>
          <p:nvPr/>
        </p:nvCxnSpPr>
        <p:spPr bwMode="auto">
          <a:xfrm>
            <a:off x="4242197" y="2465189"/>
            <a:ext cx="1122759" cy="4168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303187" name="AutoShape 83"/>
          <p:cNvCxnSpPr>
            <a:cxnSpLocks noChangeShapeType="1"/>
            <a:stCxn id="303122" idx="6"/>
            <a:endCxn id="303124" idx="1"/>
          </p:cNvCxnSpPr>
          <p:nvPr/>
        </p:nvCxnSpPr>
        <p:spPr bwMode="auto">
          <a:xfrm flipH="1">
            <a:off x="1337072" y="2469357"/>
            <a:ext cx="4288631" cy="510182"/>
          </a:xfrm>
          <a:prstGeom prst="curvedConnector5">
            <a:avLst>
              <a:gd name="adj1" fmla="val -5330"/>
              <a:gd name="adj2" fmla="val 42474"/>
              <a:gd name="adj3" fmla="val 105330"/>
            </a:avLst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303188" name="AutoShape 84"/>
          <p:cNvCxnSpPr>
            <a:cxnSpLocks noChangeShapeType="1"/>
            <a:stCxn id="303124" idx="3"/>
            <a:endCxn id="303125" idx="2"/>
          </p:cNvCxnSpPr>
          <p:nvPr/>
        </p:nvCxnSpPr>
        <p:spPr bwMode="auto">
          <a:xfrm flipV="1">
            <a:off x="1635919" y="2976563"/>
            <a:ext cx="322659" cy="2976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303189" name="AutoShape 85"/>
          <p:cNvCxnSpPr>
            <a:cxnSpLocks noChangeShapeType="1"/>
            <a:stCxn id="303125" idx="6"/>
            <a:endCxn id="303126" idx="2"/>
          </p:cNvCxnSpPr>
          <p:nvPr/>
        </p:nvCxnSpPr>
        <p:spPr bwMode="auto">
          <a:xfrm>
            <a:off x="2230041" y="2976563"/>
            <a:ext cx="545306" cy="0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303190" name="AutoShape 86"/>
          <p:cNvCxnSpPr>
            <a:cxnSpLocks noChangeShapeType="1"/>
            <a:stCxn id="303126" idx="6"/>
            <a:endCxn id="303128" idx="1"/>
          </p:cNvCxnSpPr>
          <p:nvPr/>
        </p:nvCxnSpPr>
        <p:spPr bwMode="auto">
          <a:xfrm>
            <a:off x="3046809" y="2976563"/>
            <a:ext cx="895350" cy="2976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303191" name="AutoShape 87"/>
          <p:cNvCxnSpPr>
            <a:cxnSpLocks noChangeShapeType="1"/>
            <a:stCxn id="303128" idx="3"/>
            <a:endCxn id="303130" idx="1"/>
          </p:cNvCxnSpPr>
          <p:nvPr/>
        </p:nvCxnSpPr>
        <p:spPr bwMode="auto">
          <a:xfrm>
            <a:off x="4241006" y="2979539"/>
            <a:ext cx="729853" cy="0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303192" name="AutoShape 88"/>
          <p:cNvCxnSpPr>
            <a:cxnSpLocks noChangeShapeType="1"/>
            <a:stCxn id="303130" idx="3"/>
            <a:endCxn id="303132" idx="1"/>
          </p:cNvCxnSpPr>
          <p:nvPr/>
        </p:nvCxnSpPr>
        <p:spPr bwMode="auto">
          <a:xfrm>
            <a:off x="5269706" y="2979539"/>
            <a:ext cx="448866" cy="0"/>
          </a:xfrm>
          <a:prstGeom prst="straightConnector1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3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3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03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3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3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03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376117A-957B-564C-B150-1D8F0257FFB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957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Traveling from Arad To Bucharest</a:t>
            </a:r>
          </a:p>
        </p:txBody>
      </p:sp>
      <p:pic>
        <p:nvPicPr>
          <p:cNvPr id="109573" name="Picture 1027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/>
          <a:stretch>
            <a:fillRect/>
          </a:stretch>
        </p:blipFill>
        <p:spPr bwMode="auto">
          <a:xfrm>
            <a:off x="1485900" y="1064419"/>
            <a:ext cx="5886450" cy="3563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574" name="Oval 1028"/>
          <p:cNvSpPr>
            <a:spLocks noChangeArrowheads="1"/>
          </p:cNvSpPr>
          <p:nvPr/>
        </p:nvSpPr>
        <p:spPr bwMode="auto">
          <a:xfrm>
            <a:off x="2114550" y="1885950"/>
            <a:ext cx="285750" cy="2857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09575" name="Oval 1029"/>
          <p:cNvSpPr>
            <a:spLocks noChangeArrowheads="1"/>
          </p:cNvSpPr>
          <p:nvPr/>
        </p:nvSpPr>
        <p:spPr bwMode="auto">
          <a:xfrm>
            <a:off x="5257800" y="3657600"/>
            <a:ext cx="285750" cy="2857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91249EC-32F6-8F47-B721-7545F271663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05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Breadth-first search</a:t>
            </a:r>
          </a:p>
        </p:txBody>
      </p:sp>
      <p:pic>
        <p:nvPicPr>
          <p:cNvPr id="110597" name="Picture 3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/>
          <a:stretch>
            <a:fillRect/>
          </a:stretch>
        </p:blipFill>
        <p:spPr bwMode="auto">
          <a:xfrm>
            <a:off x="3257550" y="1709737"/>
            <a:ext cx="2636044" cy="149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58FA40A-562B-F741-9E0C-5826E0B43EC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16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Breadth-first search</a:t>
            </a:r>
          </a:p>
        </p:txBody>
      </p:sp>
      <p:pic>
        <p:nvPicPr>
          <p:cNvPr id="111621" name="Picture 3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/>
          <a:stretch>
            <a:fillRect/>
          </a:stretch>
        </p:blipFill>
        <p:spPr bwMode="auto">
          <a:xfrm>
            <a:off x="1371601" y="1875235"/>
            <a:ext cx="4518422" cy="171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010ADFC-F428-8949-A039-2467D950970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26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Breadth-first search</a:t>
            </a:r>
          </a:p>
        </p:txBody>
      </p:sp>
      <p:pic>
        <p:nvPicPr>
          <p:cNvPr id="112645" name="Picture 3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/>
          <a:stretch>
            <a:fillRect/>
          </a:stretch>
        </p:blipFill>
        <p:spPr bwMode="auto">
          <a:xfrm>
            <a:off x="1371600" y="1828800"/>
            <a:ext cx="6504385" cy="1853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1A012D2-8E48-2C42-B14B-9B50282A62E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3668" name="Rectangle 4"/>
          <p:cNvSpPr>
            <a:spLocks noChangeArrowheads="1"/>
          </p:cNvSpPr>
          <p:nvPr/>
        </p:nvSpPr>
        <p:spPr bwMode="auto">
          <a:xfrm>
            <a:off x="1485900" y="2628900"/>
            <a:ext cx="5943600" cy="200025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136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breadth-first search</a:t>
            </a:r>
          </a:p>
        </p:txBody>
      </p:sp>
      <p:sp>
        <p:nvSpPr>
          <p:cNvPr id="1136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85900" y="971550"/>
            <a:ext cx="6134100" cy="4057650"/>
          </a:xfrm>
        </p:spPr>
        <p:txBody>
          <a:bodyPr/>
          <a:lstStyle/>
          <a:p>
            <a:r>
              <a:rPr lang="en-US"/>
              <a:t>Completeness:</a:t>
            </a:r>
          </a:p>
          <a:p>
            <a:r>
              <a:rPr lang="en-US"/>
              <a:t>Time complexity:</a:t>
            </a:r>
          </a:p>
          <a:p>
            <a:r>
              <a:rPr lang="en-US"/>
              <a:t>Space complexity:</a:t>
            </a:r>
          </a:p>
          <a:p>
            <a:r>
              <a:rPr lang="en-US"/>
              <a:t>Optimality:</a:t>
            </a:r>
          </a:p>
          <a:p>
            <a:endParaRPr lang="en-US"/>
          </a:p>
          <a:p>
            <a:endParaRPr lang="en-US"/>
          </a:p>
          <a:p>
            <a:r>
              <a:rPr lang="en-US" sz="1200">
                <a:solidFill>
                  <a:srgbClr val="003399"/>
                </a:solidFill>
              </a:rPr>
              <a:t>Search algorithms are commonly evaluated according to the following four criteria:</a:t>
            </a:r>
          </a:p>
          <a:p>
            <a:pPr lvl="1"/>
            <a:r>
              <a:rPr lang="en-US" sz="1050" b="1">
                <a:solidFill>
                  <a:srgbClr val="003399"/>
                </a:solidFill>
              </a:rPr>
              <a:t>Completeness: </a:t>
            </a:r>
            <a:r>
              <a:rPr lang="en-US" sz="1050">
                <a:solidFill>
                  <a:srgbClr val="003399"/>
                </a:solidFill>
              </a:rPr>
              <a:t>does it always find a solution if one exists?</a:t>
            </a:r>
            <a:endParaRPr lang="en-US" sz="1050" b="1">
              <a:solidFill>
                <a:srgbClr val="003399"/>
              </a:solidFill>
            </a:endParaRPr>
          </a:p>
          <a:p>
            <a:pPr lvl="1"/>
            <a:r>
              <a:rPr lang="en-US" sz="1050" b="1">
                <a:solidFill>
                  <a:srgbClr val="003399"/>
                </a:solidFill>
              </a:rPr>
              <a:t>Time complexity: </a:t>
            </a:r>
            <a:r>
              <a:rPr lang="en-US" sz="1050">
                <a:solidFill>
                  <a:srgbClr val="003399"/>
                </a:solidFill>
              </a:rPr>
              <a:t>how long does it take as function of num. of nodes?</a:t>
            </a:r>
            <a:endParaRPr lang="en-US" sz="1050" b="1">
              <a:solidFill>
                <a:srgbClr val="003399"/>
              </a:solidFill>
            </a:endParaRPr>
          </a:p>
          <a:p>
            <a:pPr lvl="1"/>
            <a:r>
              <a:rPr lang="en-US" sz="1050" b="1">
                <a:solidFill>
                  <a:srgbClr val="003399"/>
                </a:solidFill>
              </a:rPr>
              <a:t>Space complexity: </a:t>
            </a:r>
            <a:r>
              <a:rPr lang="en-US" sz="1050">
                <a:solidFill>
                  <a:srgbClr val="003399"/>
                </a:solidFill>
              </a:rPr>
              <a:t>how much memory does it require?</a:t>
            </a:r>
            <a:endParaRPr lang="en-US" sz="1050" b="1">
              <a:solidFill>
                <a:srgbClr val="003399"/>
              </a:solidFill>
            </a:endParaRPr>
          </a:p>
          <a:p>
            <a:pPr lvl="1"/>
            <a:r>
              <a:rPr lang="en-US" sz="1050" b="1">
                <a:solidFill>
                  <a:srgbClr val="003399"/>
                </a:solidFill>
              </a:rPr>
              <a:t>Optimality: </a:t>
            </a:r>
            <a:r>
              <a:rPr lang="en-US" sz="1050">
                <a:solidFill>
                  <a:srgbClr val="003399"/>
                </a:solidFill>
              </a:rPr>
              <a:t>does it guarantee the least-cost solution?</a:t>
            </a:r>
          </a:p>
          <a:p>
            <a:pPr lvl="1"/>
            <a:endParaRPr lang="en-US" sz="1050">
              <a:solidFill>
                <a:srgbClr val="003399"/>
              </a:solidFill>
            </a:endParaRPr>
          </a:p>
          <a:p>
            <a:r>
              <a:rPr lang="en-US" sz="1200">
                <a:solidFill>
                  <a:srgbClr val="003399"/>
                </a:solidFill>
              </a:rPr>
              <a:t>Time and space complexity are measured in terms of:</a:t>
            </a:r>
          </a:p>
          <a:p>
            <a:pPr lvl="1"/>
            <a:r>
              <a:rPr lang="en-US" sz="1050" i="1">
                <a:solidFill>
                  <a:srgbClr val="003399"/>
                </a:solidFill>
              </a:rPr>
              <a:t>b –  </a:t>
            </a:r>
            <a:r>
              <a:rPr lang="en-US" sz="1050">
                <a:solidFill>
                  <a:srgbClr val="003399"/>
                </a:solidFill>
              </a:rPr>
              <a:t>max branching factor of the search tree</a:t>
            </a:r>
          </a:p>
          <a:p>
            <a:pPr lvl="1"/>
            <a:r>
              <a:rPr lang="en-US" sz="1050" i="1">
                <a:solidFill>
                  <a:srgbClr val="003399"/>
                </a:solidFill>
              </a:rPr>
              <a:t>d –  </a:t>
            </a:r>
            <a:r>
              <a:rPr lang="en-US" sz="1050">
                <a:solidFill>
                  <a:srgbClr val="003399"/>
                </a:solidFill>
              </a:rPr>
              <a:t>depth of the least-cost solution</a:t>
            </a:r>
          </a:p>
          <a:p>
            <a:pPr lvl="1"/>
            <a:r>
              <a:rPr lang="en-US" sz="1050" i="1">
                <a:solidFill>
                  <a:srgbClr val="003399"/>
                </a:solidFill>
              </a:rPr>
              <a:t>m – </a:t>
            </a:r>
            <a:r>
              <a:rPr lang="en-US" sz="1050">
                <a:solidFill>
                  <a:srgbClr val="003399"/>
                </a:solidFill>
              </a:rPr>
              <a:t>max depth of the search tree (may be infinity)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19B397F-3487-D24C-AA95-DA5D131EB6C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Outline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2546" y="785812"/>
            <a:ext cx="8178800" cy="3571875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Search Algorithms</a:t>
            </a:r>
          </a:p>
          <a:p>
            <a:pPr marL="0" indent="0">
              <a:buNone/>
            </a:pPr>
            <a:r>
              <a:rPr lang="en-US" sz="1600" b="1" dirty="0"/>
              <a:t>  - Uninformed Search (this lecture)</a:t>
            </a:r>
          </a:p>
          <a:p>
            <a:pPr marL="342900" lvl="1" indent="0">
              <a:buNone/>
            </a:pPr>
            <a:r>
              <a:rPr lang="en-US" sz="1500" dirty="0"/>
              <a:t>Search strategies: breadth-first, uniform-cost, </a:t>
            </a:r>
            <a:r>
              <a:rPr lang="en-US" sz="1600" dirty="0"/>
              <a:t>depth-first, bi-directional, …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  - Informed Search (next lecture)</a:t>
            </a:r>
          </a:p>
          <a:p>
            <a:pPr marL="342900" lvl="1" indent="0">
              <a:buNone/>
            </a:pPr>
            <a:r>
              <a:rPr lang="en-US" sz="1500" dirty="0"/>
              <a:t>Search strategies: best-first, A*</a:t>
            </a:r>
          </a:p>
          <a:p>
            <a:pPr marL="342900" lvl="1" indent="0">
              <a:buNone/>
            </a:pPr>
            <a:r>
              <a:rPr lang="en-US" sz="1500" dirty="0"/>
              <a:t>Heuristic functions</a:t>
            </a:r>
          </a:p>
          <a:p>
            <a:pPr marL="342900" lvl="1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291F5DD-679A-E249-9FB4-A11E8D1698D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46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breadth-first search</a:t>
            </a:r>
          </a:p>
        </p:txBody>
      </p:sp>
      <p:sp>
        <p:nvSpPr>
          <p:cNvPr id="1146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Completeness: 	Yes, if </a:t>
            </a:r>
            <a:r>
              <a:rPr lang="en-US" i="1"/>
              <a:t>b</a:t>
            </a:r>
            <a:r>
              <a:rPr lang="en-US"/>
              <a:t> is finite</a:t>
            </a:r>
          </a:p>
          <a:p>
            <a:r>
              <a:rPr lang="en-US"/>
              <a:t>Time complexity:	1+b+b</a:t>
            </a:r>
            <a:r>
              <a:rPr lang="en-US" baseline="30000"/>
              <a:t>2</a:t>
            </a:r>
            <a:r>
              <a:rPr lang="en-US"/>
              <a:t>+…+b</a:t>
            </a:r>
            <a:r>
              <a:rPr lang="en-US" baseline="30000"/>
              <a:t>d</a:t>
            </a:r>
            <a:r>
              <a:rPr lang="en-US"/>
              <a:t> = </a:t>
            </a:r>
            <a:r>
              <a:rPr lang="en-US" i="1"/>
              <a:t>O(b </a:t>
            </a:r>
            <a:r>
              <a:rPr lang="en-US" i="1" baseline="30000"/>
              <a:t>d</a:t>
            </a:r>
            <a:r>
              <a:rPr lang="en-US" i="1"/>
              <a:t>)</a:t>
            </a:r>
            <a:r>
              <a:rPr lang="en-US"/>
              <a:t>, i.e., exponential in </a:t>
            </a:r>
            <a:r>
              <a:rPr lang="en-US" i="1"/>
              <a:t>d</a:t>
            </a:r>
          </a:p>
          <a:p>
            <a:r>
              <a:rPr lang="en-US"/>
              <a:t>Space complexity:	</a:t>
            </a:r>
            <a:r>
              <a:rPr lang="en-US" i="1"/>
              <a:t>O(b </a:t>
            </a:r>
            <a:r>
              <a:rPr lang="en-US" i="1" baseline="30000"/>
              <a:t>d</a:t>
            </a:r>
            <a:r>
              <a:rPr lang="en-US" i="1"/>
              <a:t>)</a:t>
            </a:r>
            <a:r>
              <a:rPr lang="en-US"/>
              <a:t>           (see following slides)</a:t>
            </a:r>
          </a:p>
          <a:p>
            <a:r>
              <a:rPr lang="en-US"/>
              <a:t>Optimality:		Yes (assuming cost = 1 per step)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4DB4137-6999-3B4C-B1C3-D2B96CB0D6E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157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complexity of breadth-first search</a:t>
            </a:r>
          </a:p>
        </p:txBody>
      </p:sp>
      <p:sp>
        <p:nvSpPr>
          <p:cNvPr id="115717" name="Rectangle 4"/>
          <p:cNvSpPr>
            <a:spLocks noChangeArrowheads="1"/>
          </p:cNvSpPr>
          <p:nvPr/>
        </p:nvSpPr>
        <p:spPr bwMode="auto">
          <a:xfrm>
            <a:off x="1485900" y="1028700"/>
            <a:ext cx="61722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500">
                <a:latin typeface="Tahoma" charset="0"/>
              </a:rPr>
              <a:t>If a goal node is found on depth </a:t>
            </a:r>
            <a:r>
              <a:rPr kumimoji="1" lang="en-US" sz="1500">
                <a:solidFill>
                  <a:srgbClr val="CC0000"/>
                </a:solidFill>
                <a:latin typeface="Tahoma" charset="0"/>
              </a:rPr>
              <a:t>d</a:t>
            </a:r>
            <a:r>
              <a:rPr kumimoji="1" lang="en-US" sz="1500">
                <a:latin typeface="Tahoma" charset="0"/>
              </a:rPr>
              <a:t> of the tree, all nodes up till that depth are created and examined (note: and the children of nodes at depth d are created and enqueued, but not yet examined). </a:t>
            </a:r>
          </a:p>
          <a:p>
            <a:pPr marL="557213" lvl="1" indent="-214313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kumimoji="1" lang="en-US" sz="1350">
              <a:latin typeface="Tahoma" charset="0"/>
            </a:endParaRPr>
          </a:p>
        </p:txBody>
      </p:sp>
      <p:sp>
        <p:nvSpPr>
          <p:cNvPr id="115718" name="Rectangle 5"/>
          <p:cNvSpPr>
            <a:spLocks noChangeArrowheads="1"/>
          </p:cNvSpPr>
          <p:nvPr/>
        </p:nvSpPr>
        <p:spPr bwMode="auto">
          <a:xfrm>
            <a:off x="2286000" y="2000250"/>
            <a:ext cx="4800600" cy="22288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115047" y="2171700"/>
            <a:ext cx="535782" cy="1771650"/>
            <a:chOff x="4176" y="1440"/>
            <a:chExt cx="450" cy="1488"/>
          </a:xfrm>
        </p:grpSpPr>
        <p:sp>
          <p:nvSpPr>
            <p:cNvPr id="267271" name="AutoShape 7"/>
            <p:cNvSpPr>
              <a:spLocks/>
            </p:cNvSpPr>
            <p:nvPr/>
          </p:nvSpPr>
          <p:spPr bwMode="auto">
            <a:xfrm>
              <a:off x="4176" y="1440"/>
              <a:ext cx="192" cy="1488"/>
            </a:xfrm>
            <a:prstGeom prst="rightBrace">
              <a:avLst>
                <a:gd name="adj1" fmla="val 64583"/>
                <a:gd name="adj2" fmla="val 50000"/>
              </a:avLst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GB" sz="15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267272" name="Text Box 8"/>
            <p:cNvSpPr txBox="1">
              <a:spLocks noChangeArrowheads="1"/>
            </p:cNvSpPr>
            <p:nvPr/>
          </p:nvSpPr>
          <p:spPr bwMode="auto">
            <a:xfrm>
              <a:off x="4320" y="2016"/>
              <a:ext cx="306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m</a:t>
              </a:r>
              <a:endParaRPr lang="en-US" sz="15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</p:grpSp>
      <p:grpSp>
        <p:nvGrpSpPr>
          <p:cNvPr id="115720" name="Group 9"/>
          <p:cNvGrpSpPr>
            <a:grpSpLocks/>
          </p:cNvGrpSpPr>
          <p:nvPr/>
        </p:nvGrpSpPr>
        <p:grpSpPr bwMode="auto">
          <a:xfrm>
            <a:off x="2457451" y="2051448"/>
            <a:ext cx="3464718" cy="1920478"/>
            <a:chOff x="1104" y="1339"/>
            <a:chExt cx="2910" cy="1613"/>
          </a:xfrm>
        </p:grpSpPr>
        <p:sp>
          <p:nvSpPr>
            <p:cNvPr id="115722" name="Line 10"/>
            <p:cNvSpPr>
              <a:spLocks noChangeShapeType="1"/>
            </p:cNvSpPr>
            <p:nvPr/>
          </p:nvSpPr>
          <p:spPr bwMode="auto">
            <a:xfrm>
              <a:off x="2640" y="1440"/>
              <a:ext cx="864" cy="8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5723" name="Line 11"/>
            <p:cNvSpPr>
              <a:spLocks noChangeShapeType="1"/>
            </p:cNvSpPr>
            <p:nvPr/>
          </p:nvSpPr>
          <p:spPr bwMode="auto">
            <a:xfrm>
              <a:off x="2928" y="2338"/>
              <a:ext cx="240" cy="5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5724" name="Line 12"/>
            <p:cNvSpPr>
              <a:spLocks noChangeShapeType="1"/>
            </p:cNvSpPr>
            <p:nvPr/>
          </p:nvSpPr>
          <p:spPr bwMode="auto">
            <a:xfrm flipH="1">
              <a:off x="2736" y="2289"/>
              <a:ext cx="192" cy="5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5725" name="Line 13"/>
            <p:cNvSpPr>
              <a:spLocks noChangeShapeType="1"/>
            </p:cNvSpPr>
            <p:nvPr/>
          </p:nvSpPr>
          <p:spPr bwMode="auto">
            <a:xfrm flipH="1">
              <a:off x="1584" y="2338"/>
              <a:ext cx="192" cy="5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5726" name="Line 14"/>
            <p:cNvSpPr>
              <a:spLocks noChangeShapeType="1"/>
            </p:cNvSpPr>
            <p:nvPr/>
          </p:nvSpPr>
          <p:spPr bwMode="auto">
            <a:xfrm flipH="1">
              <a:off x="2928" y="1859"/>
              <a:ext cx="144" cy="4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5727" name="Line 15"/>
            <p:cNvSpPr>
              <a:spLocks noChangeShapeType="1"/>
            </p:cNvSpPr>
            <p:nvPr/>
          </p:nvSpPr>
          <p:spPr bwMode="auto">
            <a:xfrm>
              <a:off x="2304" y="1859"/>
              <a:ext cx="96" cy="4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5728" name="Line 16"/>
            <p:cNvSpPr>
              <a:spLocks noChangeShapeType="1"/>
            </p:cNvSpPr>
            <p:nvPr/>
          </p:nvSpPr>
          <p:spPr bwMode="auto">
            <a:xfrm flipH="1">
              <a:off x="1248" y="1402"/>
              <a:ext cx="1440" cy="14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5729" name="Oval 17"/>
            <p:cNvSpPr>
              <a:spLocks noChangeArrowheads="1"/>
            </p:cNvSpPr>
            <p:nvPr/>
          </p:nvSpPr>
          <p:spPr bwMode="auto">
            <a:xfrm>
              <a:off x="2544" y="1339"/>
              <a:ext cx="240" cy="19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5730" name="Oval 18"/>
            <p:cNvSpPr>
              <a:spLocks noChangeArrowheads="1"/>
            </p:cNvSpPr>
            <p:nvPr/>
          </p:nvSpPr>
          <p:spPr bwMode="auto">
            <a:xfrm>
              <a:off x="1680" y="2227"/>
              <a:ext cx="240" cy="19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5731" name="Oval 19"/>
            <p:cNvSpPr>
              <a:spLocks noChangeArrowheads="1"/>
            </p:cNvSpPr>
            <p:nvPr/>
          </p:nvSpPr>
          <p:spPr bwMode="auto">
            <a:xfrm>
              <a:off x="2160" y="1771"/>
              <a:ext cx="240" cy="19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5732" name="Oval 20"/>
            <p:cNvSpPr>
              <a:spLocks noChangeArrowheads="1"/>
            </p:cNvSpPr>
            <p:nvPr/>
          </p:nvSpPr>
          <p:spPr bwMode="auto">
            <a:xfrm>
              <a:off x="2928" y="1771"/>
              <a:ext cx="240" cy="19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5733" name="Oval 21"/>
            <p:cNvSpPr>
              <a:spLocks noChangeArrowheads="1"/>
            </p:cNvSpPr>
            <p:nvPr/>
          </p:nvSpPr>
          <p:spPr bwMode="auto">
            <a:xfrm>
              <a:off x="2832" y="2227"/>
              <a:ext cx="240" cy="19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5734" name="Oval 22"/>
            <p:cNvSpPr>
              <a:spLocks noChangeArrowheads="1"/>
            </p:cNvSpPr>
            <p:nvPr/>
          </p:nvSpPr>
          <p:spPr bwMode="auto">
            <a:xfrm>
              <a:off x="2256" y="2227"/>
              <a:ext cx="240" cy="19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5735" name="Oval 23"/>
            <p:cNvSpPr>
              <a:spLocks noChangeArrowheads="1"/>
            </p:cNvSpPr>
            <p:nvPr/>
          </p:nvSpPr>
          <p:spPr bwMode="auto">
            <a:xfrm>
              <a:off x="3024" y="2755"/>
              <a:ext cx="240" cy="19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5736" name="Oval 24"/>
            <p:cNvSpPr>
              <a:spLocks noChangeArrowheads="1"/>
            </p:cNvSpPr>
            <p:nvPr/>
          </p:nvSpPr>
          <p:spPr bwMode="auto">
            <a:xfrm>
              <a:off x="1104" y="2755"/>
              <a:ext cx="240" cy="19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267289" name="Oval 25"/>
            <p:cNvSpPr>
              <a:spLocks noChangeArrowheads="1"/>
            </p:cNvSpPr>
            <p:nvPr/>
          </p:nvSpPr>
          <p:spPr bwMode="auto">
            <a:xfrm>
              <a:off x="3360" y="2208"/>
              <a:ext cx="240" cy="197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5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charset="0"/>
                </a:rPr>
                <a:t>G</a:t>
              </a:r>
              <a:endParaRPr lang="en-US" sz="150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115738" name="Oval 26"/>
            <p:cNvSpPr>
              <a:spLocks noChangeArrowheads="1"/>
            </p:cNvSpPr>
            <p:nvPr/>
          </p:nvSpPr>
          <p:spPr bwMode="auto">
            <a:xfrm>
              <a:off x="2640" y="2755"/>
              <a:ext cx="240" cy="19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5739" name="Oval 27"/>
            <p:cNvSpPr>
              <a:spLocks noChangeArrowheads="1"/>
            </p:cNvSpPr>
            <p:nvPr/>
          </p:nvSpPr>
          <p:spPr bwMode="auto">
            <a:xfrm>
              <a:off x="1488" y="2755"/>
              <a:ext cx="240" cy="19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5740" name="AutoShape 28"/>
            <p:cNvSpPr>
              <a:spLocks/>
            </p:cNvSpPr>
            <p:nvPr/>
          </p:nvSpPr>
          <p:spPr bwMode="auto">
            <a:xfrm rot="-5400000">
              <a:off x="2616" y="1608"/>
              <a:ext cx="96" cy="912"/>
            </a:xfrm>
            <a:prstGeom prst="leftBrace">
              <a:avLst>
                <a:gd name="adj1" fmla="val 79167"/>
                <a:gd name="adj2" fmla="val 50000"/>
              </a:avLst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267293" name="Text Box 29"/>
            <p:cNvSpPr txBox="1">
              <a:spLocks noChangeArrowheads="1"/>
            </p:cNvSpPr>
            <p:nvPr/>
          </p:nvSpPr>
          <p:spPr bwMode="auto">
            <a:xfrm>
              <a:off x="2582" y="2112"/>
              <a:ext cx="270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</a:t>
              </a:r>
              <a:endParaRPr lang="en-US" sz="15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115742" name="AutoShape 30"/>
            <p:cNvSpPr>
              <a:spLocks/>
            </p:cNvSpPr>
            <p:nvPr/>
          </p:nvSpPr>
          <p:spPr bwMode="auto">
            <a:xfrm>
              <a:off x="3648" y="1440"/>
              <a:ext cx="144" cy="960"/>
            </a:xfrm>
            <a:prstGeom prst="rightBrace">
              <a:avLst>
                <a:gd name="adj1" fmla="val 55556"/>
                <a:gd name="adj2" fmla="val 50000"/>
              </a:avLst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267295" name="Text Box 31"/>
            <p:cNvSpPr txBox="1">
              <a:spLocks noChangeArrowheads="1"/>
            </p:cNvSpPr>
            <p:nvPr/>
          </p:nvSpPr>
          <p:spPr bwMode="auto">
            <a:xfrm>
              <a:off x="3744" y="1776"/>
              <a:ext cx="270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d</a:t>
              </a:r>
              <a:endParaRPr lang="en-US" sz="15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</p:grpSp>
      <p:sp>
        <p:nvSpPr>
          <p:cNvPr id="267296" name="Rectangle 32"/>
          <p:cNvSpPr>
            <a:spLocks noChangeArrowheads="1"/>
          </p:cNvSpPr>
          <p:nvPr/>
        </p:nvSpPr>
        <p:spPr bwMode="auto">
          <a:xfrm>
            <a:off x="1485900" y="4114800"/>
            <a:ext cx="61722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kumimoji="1" lang="en-US" sz="1500" u="sng">
              <a:latin typeface="Tahoma" charset="0"/>
            </a:endParaRP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500" u="sng">
                <a:latin typeface="Tahoma" charset="0"/>
              </a:rPr>
              <a:t>Thus</a:t>
            </a:r>
            <a:r>
              <a:rPr kumimoji="1" lang="en-US" sz="1500">
                <a:latin typeface="Tahoma" charset="0"/>
              </a:rPr>
              <a:t>:  O</a:t>
            </a:r>
            <a:r>
              <a:rPr kumimoji="1" lang="en-US" sz="1500" b="1">
                <a:latin typeface="Tahoma" charset="0"/>
              </a:rPr>
              <a:t>(</a:t>
            </a:r>
            <a:r>
              <a:rPr kumimoji="1" lang="en-US" sz="1500">
                <a:latin typeface="Tahoma" charset="0"/>
              </a:rPr>
              <a:t>b</a:t>
            </a:r>
            <a:r>
              <a:rPr kumimoji="1" lang="en-US" sz="2100" b="1" baseline="30000">
                <a:solidFill>
                  <a:srgbClr val="CC0000"/>
                </a:solidFill>
                <a:latin typeface="Tahoma" charset="0"/>
              </a:rPr>
              <a:t>d</a:t>
            </a:r>
            <a:r>
              <a:rPr kumimoji="1" lang="en-US" sz="1500" b="1">
                <a:latin typeface="Tahoma" charset="0"/>
              </a:rPr>
              <a:t>) </a:t>
            </a:r>
            <a:endParaRPr kumimoji="1" lang="en-US" sz="1500">
              <a:latin typeface="Tahom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7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296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D53DF26-9D62-B94B-9345-3263E7A479C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16740" name="Rectangle 34"/>
          <p:cNvSpPr>
            <a:spLocks noChangeArrowheads="1"/>
          </p:cNvSpPr>
          <p:nvPr/>
        </p:nvSpPr>
        <p:spPr bwMode="auto">
          <a:xfrm>
            <a:off x="1485900" y="3943350"/>
            <a:ext cx="59436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500">
                <a:latin typeface="Tahoma" charset="0"/>
              </a:rPr>
              <a:t>QUEUE contains all         nodes.  (Thus: 4) .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500">
                <a:latin typeface="Tahoma" charset="0"/>
              </a:rPr>
              <a:t>In General: b</a:t>
            </a:r>
            <a:r>
              <a:rPr kumimoji="1" lang="en-US" sz="2100" b="1" baseline="30000">
                <a:solidFill>
                  <a:srgbClr val="CC0000"/>
                </a:solidFill>
                <a:latin typeface="Tahoma" charset="0"/>
              </a:rPr>
              <a:t>d+1</a:t>
            </a:r>
            <a:r>
              <a:rPr kumimoji="1" lang="en-US" sz="1500" b="1">
                <a:solidFill>
                  <a:srgbClr val="CC0000"/>
                </a:solidFill>
                <a:latin typeface="Tahoma" charset="0"/>
              </a:rPr>
              <a:t> </a:t>
            </a:r>
            <a:r>
              <a:rPr kumimoji="1" lang="en-US" sz="1500">
                <a:latin typeface="Tahoma" charset="0"/>
              </a:rPr>
              <a:t>– b ~ b</a:t>
            </a:r>
            <a:r>
              <a:rPr kumimoji="1" lang="en-US" sz="2100" b="1" baseline="30000">
                <a:solidFill>
                  <a:srgbClr val="CC0000"/>
                </a:solidFill>
                <a:latin typeface="Tahoma" charset="0"/>
              </a:rPr>
              <a:t>d</a:t>
            </a:r>
            <a:endParaRPr kumimoji="1" lang="en-US" sz="2100">
              <a:latin typeface="Tahoma" charset="0"/>
            </a:endParaRPr>
          </a:p>
        </p:txBody>
      </p:sp>
      <p:sp>
        <p:nvSpPr>
          <p:cNvPr id="1167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Space complexity of breadth-first</a:t>
            </a:r>
          </a:p>
        </p:txBody>
      </p:sp>
      <p:sp>
        <p:nvSpPr>
          <p:cNvPr id="116742" name="Rectangle 4"/>
          <p:cNvSpPr>
            <a:spLocks noChangeArrowheads="1"/>
          </p:cNvSpPr>
          <p:nvPr/>
        </p:nvSpPr>
        <p:spPr bwMode="auto">
          <a:xfrm>
            <a:off x="1485900" y="1028700"/>
            <a:ext cx="59436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500">
                <a:latin typeface="Tahoma" charset="0"/>
              </a:rPr>
              <a:t>Largest number of nodes in QUEUE is reached on the level </a:t>
            </a:r>
            <a:r>
              <a:rPr kumimoji="1" lang="en-US" sz="1500">
                <a:solidFill>
                  <a:srgbClr val="CC0000"/>
                </a:solidFill>
                <a:latin typeface="Tahoma" charset="0"/>
              </a:rPr>
              <a:t>d+1</a:t>
            </a:r>
            <a:r>
              <a:rPr kumimoji="1" lang="en-US" sz="1500">
                <a:latin typeface="Tahoma" charset="0"/>
              </a:rPr>
              <a:t> just beyond the goal node.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kumimoji="1" lang="en-US" sz="1500">
              <a:latin typeface="Tahoma" charset="0"/>
            </a:endParaRPr>
          </a:p>
        </p:txBody>
      </p:sp>
      <p:grpSp>
        <p:nvGrpSpPr>
          <p:cNvPr id="116743" name="Group 5"/>
          <p:cNvGrpSpPr>
            <a:grpSpLocks/>
          </p:cNvGrpSpPr>
          <p:nvPr/>
        </p:nvGrpSpPr>
        <p:grpSpPr bwMode="auto">
          <a:xfrm>
            <a:off x="2228850" y="1657350"/>
            <a:ext cx="4800600" cy="2228850"/>
            <a:chOff x="912" y="1152"/>
            <a:chExt cx="4032" cy="1872"/>
          </a:xfrm>
        </p:grpSpPr>
        <p:sp>
          <p:nvSpPr>
            <p:cNvPr id="116745" name="Rectangle 6"/>
            <p:cNvSpPr>
              <a:spLocks noChangeArrowheads="1"/>
            </p:cNvSpPr>
            <p:nvPr/>
          </p:nvSpPr>
          <p:spPr bwMode="auto">
            <a:xfrm>
              <a:off x="912" y="1152"/>
              <a:ext cx="4032" cy="18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6746" name="Line 7"/>
            <p:cNvSpPr>
              <a:spLocks noChangeShapeType="1"/>
            </p:cNvSpPr>
            <p:nvPr/>
          </p:nvSpPr>
          <p:spPr bwMode="auto">
            <a:xfrm>
              <a:off x="2592" y="1344"/>
              <a:ext cx="864" cy="8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6747" name="Line 8"/>
            <p:cNvSpPr>
              <a:spLocks noChangeShapeType="1"/>
            </p:cNvSpPr>
            <p:nvPr/>
          </p:nvSpPr>
          <p:spPr bwMode="auto">
            <a:xfrm>
              <a:off x="2880" y="2242"/>
              <a:ext cx="240" cy="5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6748" name="Line 9"/>
            <p:cNvSpPr>
              <a:spLocks noChangeShapeType="1"/>
            </p:cNvSpPr>
            <p:nvPr/>
          </p:nvSpPr>
          <p:spPr bwMode="auto">
            <a:xfrm flipH="1">
              <a:off x="2688" y="2193"/>
              <a:ext cx="192" cy="5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6749" name="Line 10"/>
            <p:cNvSpPr>
              <a:spLocks noChangeShapeType="1"/>
            </p:cNvSpPr>
            <p:nvPr/>
          </p:nvSpPr>
          <p:spPr bwMode="auto">
            <a:xfrm flipH="1">
              <a:off x="1536" y="2242"/>
              <a:ext cx="192" cy="5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6750" name="Line 11"/>
            <p:cNvSpPr>
              <a:spLocks noChangeShapeType="1"/>
            </p:cNvSpPr>
            <p:nvPr/>
          </p:nvSpPr>
          <p:spPr bwMode="auto">
            <a:xfrm flipH="1">
              <a:off x="2880" y="1763"/>
              <a:ext cx="144" cy="4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6751" name="Line 12"/>
            <p:cNvSpPr>
              <a:spLocks noChangeShapeType="1"/>
            </p:cNvSpPr>
            <p:nvPr/>
          </p:nvSpPr>
          <p:spPr bwMode="auto">
            <a:xfrm>
              <a:off x="2256" y="1763"/>
              <a:ext cx="96" cy="4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6752" name="Line 13"/>
            <p:cNvSpPr>
              <a:spLocks noChangeShapeType="1"/>
            </p:cNvSpPr>
            <p:nvPr/>
          </p:nvSpPr>
          <p:spPr bwMode="auto">
            <a:xfrm flipH="1">
              <a:off x="1200" y="1306"/>
              <a:ext cx="1440" cy="14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6753" name="Oval 14"/>
            <p:cNvSpPr>
              <a:spLocks noChangeArrowheads="1"/>
            </p:cNvSpPr>
            <p:nvPr/>
          </p:nvSpPr>
          <p:spPr bwMode="auto">
            <a:xfrm>
              <a:off x="2496" y="1243"/>
              <a:ext cx="240" cy="197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6754" name="Oval 15"/>
            <p:cNvSpPr>
              <a:spLocks noChangeArrowheads="1"/>
            </p:cNvSpPr>
            <p:nvPr/>
          </p:nvSpPr>
          <p:spPr bwMode="auto">
            <a:xfrm>
              <a:off x="1632" y="2131"/>
              <a:ext cx="240" cy="197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6755" name="Oval 16"/>
            <p:cNvSpPr>
              <a:spLocks noChangeArrowheads="1"/>
            </p:cNvSpPr>
            <p:nvPr/>
          </p:nvSpPr>
          <p:spPr bwMode="auto">
            <a:xfrm>
              <a:off x="2112" y="1675"/>
              <a:ext cx="240" cy="197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6756" name="Oval 17"/>
            <p:cNvSpPr>
              <a:spLocks noChangeArrowheads="1"/>
            </p:cNvSpPr>
            <p:nvPr/>
          </p:nvSpPr>
          <p:spPr bwMode="auto">
            <a:xfrm>
              <a:off x="2880" y="1675"/>
              <a:ext cx="240" cy="197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6757" name="Oval 18"/>
            <p:cNvSpPr>
              <a:spLocks noChangeArrowheads="1"/>
            </p:cNvSpPr>
            <p:nvPr/>
          </p:nvSpPr>
          <p:spPr bwMode="auto">
            <a:xfrm>
              <a:off x="2784" y="2131"/>
              <a:ext cx="240" cy="197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6758" name="Oval 19"/>
            <p:cNvSpPr>
              <a:spLocks noChangeArrowheads="1"/>
            </p:cNvSpPr>
            <p:nvPr/>
          </p:nvSpPr>
          <p:spPr bwMode="auto">
            <a:xfrm>
              <a:off x="2208" y="2131"/>
              <a:ext cx="240" cy="197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6759" name="Oval 20"/>
            <p:cNvSpPr>
              <a:spLocks noChangeArrowheads="1"/>
            </p:cNvSpPr>
            <p:nvPr/>
          </p:nvSpPr>
          <p:spPr bwMode="auto">
            <a:xfrm>
              <a:off x="2976" y="2659"/>
              <a:ext cx="240" cy="19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6760" name="Oval 21"/>
            <p:cNvSpPr>
              <a:spLocks noChangeArrowheads="1"/>
            </p:cNvSpPr>
            <p:nvPr/>
          </p:nvSpPr>
          <p:spPr bwMode="auto">
            <a:xfrm>
              <a:off x="1056" y="2659"/>
              <a:ext cx="240" cy="19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268310" name="Oval 22"/>
            <p:cNvSpPr>
              <a:spLocks noChangeArrowheads="1"/>
            </p:cNvSpPr>
            <p:nvPr/>
          </p:nvSpPr>
          <p:spPr bwMode="auto">
            <a:xfrm>
              <a:off x="3312" y="2112"/>
              <a:ext cx="240" cy="197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5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charset="0"/>
                </a:rPr>
                <a:t>G</a:t>
              </a:r>
              <a:endParaRPr lang="en-US" sz="150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116762" name="Oval 23"/>
            <p:cNvSpPr>
              <a:spLocks noChangeArrowheads="1"/>
            </p:cNvSpPr>
            <p:nvPr/>
          </p:nvSpPr>
          <p:spPr bwMode="auto">
            <a:xfrm>
              <a:off x="2592" y="2659"/>
              <a:ext cx="240" cy="19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6763" name="Oval 24"/>
            <p:cNvSpPr>
              <a:spLocks noChangeArrowheads="1"/>
            </p:cNvSpPr>
            <p:nvPr/>
          </p:nvSpPr>
          <p:spPr bwMode="auto">
            <a:xfrm>
              <a:off x="1440" y="2659"/>
              <a:ext cx="240" cy="19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16764" name="AutoShape 27"/>
            <p:cNvSpPr>
              <a:spLocks/>
            </p:cNvSpPr>
            <p:nvPr/>
          </p:nvSpPr>
          <p:spPr bwMode="auto">
            <a:xfrm rot="-5400000">
              <a:off x="2568" y="1512"/>
              <a:ext cx="96" cy="912"/>
            </a:xfrm>
            <a:prstGeom prst="leftBrace">
              <a:avLst>
                <a:gd name="adj1" fmla="val 79167"/>
                <a:gd name="adj2" fmla="val 50000"/>
              </a:avLst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268316" name="Text Box 28"/>
            <p:cNvSpPr txBox="1">
              <a:spLocks noChangeArrowheads="1"/>
            </p:cNvSpPr>
            <p:nvPr/>
          </p:nvSpPr>
          <p:spPr bwMode="auto">
            <a:xfrm>
              <a:off x="2534" y="2016"/>
              <a:ext cx="270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</a:t>
              </a:r>
              <a:endParaRPr lang="en-US" sz="15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116766" name="AutoShape 29"/>
            <p:cNvSpPr>
              <a:spLocks/>
            </p:cNvSpPr>
            <p:nvPr/>
          </p:nvSpPr>
          <p:spPr bwMode="auto">
            <a:xfrm>
              <a:off x="3600" y="1344"/>
              <a:ext cx="144" cy="960"/>
            </a:xfrm>
            <a:prstGeom prst="rightBrace">
              <a:avLst>
                <a:gd name="adj1" fmla="val 55556"/>
                <a:gd name="adj2" fmla="val 50000"/>
              </a:avLst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268318" name="Text Box 30"/>
            <p:cNvSpPr txBox="1">
              <a:spLocks noChangeArrowheads="1"/>
            </p:cNvSpPr>
            <p:nvPr/>
          </p:nvSpPr>
          <p:spPr bwMode="auto">
            <a:xfrm>
              <a:off x="3696" y="1680"/>
              <a:ext cx="270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solidFill>
                    <a:srgbClr val="CC000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d</a:t>
              </a:r>
              <a:endParaRPr lang="en-US" sz="15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</p:grpSp>
      <p:sp>
        <p:nvSpPr>
          <p:cNvPr id="116744" name="Oval 32"/>
          <p:cNvSpPr>
            <a:spLocks noChangeArrowheads="1"/>
          </p:cNvSpPr>
          <p:nvPr/>
        </p:nvSpPr>
        <p:spPr bwMode="auto">
          <a:xfrm>
            <a:off x="3543300" y="4000500"/>
            <a:ext cx="285750" cy="234554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11673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D53DF26-9D62-B94B-9345-3263E7A479C4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167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2" name="Online Media 1" descr="561-graph-search">
            <a:hlinkClick r:id="" action="ppaction://media"/>
            <a:extLst>
              <a:ext uri="{FF2B5EF4-FFF2-40B4-BE49-F238E27FC236}">
                <a16:creationId xmlns:a16="http://schemas.microsoft.com/office/drawing/2014/main" id="{12C32EC7-F22F-B240-B676-83EC4655C0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9475" y="0"/>
            <a:ext cx="64738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7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D53DF26-9D62-B94B-9345-3263E7A479C4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167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72FB1-70D9-4044-81B7-65E5B6499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-32188"/>
            <a:ext cx="69820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20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Uniform-cost search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7F5E-EB8A-2C43-B417-A9B425085EF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59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2B934B3-2634-994B-89CC-43B93018A84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177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Uniform-cost search</a:t>
            </a:r>
          </a:p>
        </p:txBody>
      </p:sp>
      <p:pic>
        <p:nvPicPr>
          <p:cNvPr id="117765" name="Picture 5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/>
          <a:stretch>
            <a:fillRect/>
          </a:stretch>
        </p:blipFill>
        <p:spPr bwMode="auto">
          <a:xfrm>
            <a:off x="1257300" y="971550"/>
            <a:ext cx="5715000" cy="157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7766" name="Text Box 6"/>
          <p:cNvSpPr txBox="1">
            <a:spLocks noChangeArrowheads="1"/>
          </p:cNvSpPr>
          <p:nvPr/>
        </p:nvSpPr>
        <p:spPr bwMode="auto">
          <a:xfrm>
            <a:off x="152400" y="2736324"/>
            <a:ext cx="8839199" cy="1892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500" i="1" dirty="0">
                <a:solidFill>
                  <a:srgbClr val="0066FF"/>
                </a:solidFill>
                <a:latin typeface="Tahoma" charset="0"/>
              </a:rPr>
              <a:t>So, the queueing function keeps the node list sorted by increasing path cost, and we expand the first unexpanded node (hence with smallest path cost) </a:t>
            </a:r>
          </a:p>
          <a:p>
            <a:endParaRPr lang="en-US" sz="1500" i="1" dirty="0">
              <a:solidFill>
                <a:srgbClr val="0066FF"/>
              </a:solidFill>
              <a:latin typeface="Tahoma" charset="0"/>
            </a:endParaRPr>
          </a:p>
          <a:p>
            <a:endParaRPr lang="en-US" sz="1800" dirty="0">
              <a:latin typeface="Tahoma" charset="0"/>
            </a:endParaRPr>
          </a:p>
          <a:p>
            <a:r>
              <a:rPr lang="en-US" sz="1800" dirty="0">
                <a:latin typeface="Tahoma" charset="0"/>
              </a:rPr>
              <a:t>A refinement of the breadth-first strategy: </a:t>
            </a:r>
          </a:p>
          <a:p>
            <a:endParaRPr lang="en-US" sz="1800" dirty="0">
              <a:latin typeface="Tahoma" charset="0"/>
            </a:endParaRPr>
          </a:p>
          <a:p>
            <a:r>
              <a:rPr lang="en-US" sz="1800" dirty="0">
                <a:latin typeface="Tahoma" charset="0"/>
              </a:rPr>
              <a:t>Breadth-first = uniform-cost with path cost = node depth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CA964A4-9F27-7E4B-AD88-D6B3AEF1FB2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187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Romania with step costs in km</a:t>
            </a:r>
          </a:p>
        </p:txBody>
      </p:sp>
      <p:graphicFrame>
        <p:nvGraphicFramePr>
          <p:cNvPr id="118786" name="Object 2"/>
          <p:cNvGraphicFramePr>
            <a:graphicFrameLocks noChangeAspect="1"/>
          </p:cNvGraphicFramePr>
          <p:nvPr/>
        </p:nvGraphicFramePr>
        <p:xfrm>
          <a:off x="1143000" y="1182291"/>
          <a:ext cx="6858000" cy="3389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97" name="Image" r:id="rId3" imgW="13266502" imgH="6557007" progId="">
                  <p:embed/>
                </p:oleObj>
              </mc:Choice>
              <mc:Fallback>
                <p:oleObj name="Image" r:id="rId3" imgW="13266502" imgH="6557007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182291"/>
                        <a:ext cx="6858000" cy="33897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D56D6C2-1CEE-A34C-869B-B6EA00E1977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198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Uniform-cost search</a:t>
            </a:r>
          </a:p>
        </p:txBody>
      </p:sp>
      <p:pic>
        <p:nvPicPr>
          <p:cNvPr id="119813" name="Picture 3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/>
          <a:stretch>
            <a:fillRect/>
          </a:stretch>
        </p:blipFill>
        <p:spPr bwMode="auto">
          <a:xfrm>
            <a:off x="3257550" y="1829991"/>
            <a:ext cx="2514600" cy="1313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3752C8E-E3A8-E647-920C-EE4BA0C1AEC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208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Uniform-cost search</a:t>
            </a:r>
          </a:p>
        </p:txBody>
      </p:sp>
      <p:pic>
        <p:nvPicPr>
          <p:cNvPr id="120837" name="Picture 4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/>
          <a:stretch>
            <a:fillRect/>
          </a:stretch>
        </p:blipFill>
        <p:spPr bwMode="auto">
          <a:xfrm>
            <a:off x="1268016" y="1771651"/>
            <a:ext cx="4561284" cy="1775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search algorithms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F0D92-C902-D140-8AA4-356D250D41F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00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B806406-FC70-5C4E-9A53-1D5CB0468DE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218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Uniform-cost search</a:t>
            </a:r>
          </a:p>
        </p:txBody>
      </p:sp>
      <p:pic>
        <p:nvPicPr>
          <p:cNvPr id="121861" name="Picture 3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/>
          <a:stretch>
            <a:fillRect/>
          </a:stretch>
        </p:blipFill>
        <p:spPr bwMode="auto">
          <a:xfrm>
            <a:off x="914400" y="1759744"/>
            <a:ext cx="7029450" cy="1955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90A6EE5-D290-AA4E-9DD4-923456C194C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228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uniform-cost search</a:t>
            </a:r>
          </a:p>
        </p:txBody>
      </p:sp>
      <p:sp>
        <p:nvSpPr>
          <p:cNvPr id="1228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971550"/>
            <a:ext cx="6457950" cy="3571875"/>
          </a:xfrm>
        </p:spPr>
        <p:txBody>
          <a:bodyPr/>
          <a:lstStyle/>
          <a:p>
            <a:r>
              <a:rPr lang="en-US" dirty="0"/>
              <a:t>Completeness: 	Yes, if step cost </a:t>
            </a:r>
            <a:r>
              <a:rPr lang="en-US" dirty="0">
                <a:sym typeface="Symbol" charset="2"/>
              </a:rPr>
              <a:t> </a:t>
            </a:r>
            <a:r>
              <a:rPr lang="en-US" i="1" dirty="0">
                <a:sym typeface="Symbol" charset="2"/>
              </a:rPr>
              <a:t></a:t>
            </a:r>
            <a:r>
              <a:rPr lang="en-US" dirty="0"/>
              <a:t> &gt;0</a:t>
            </a:r>
            <a:endParaRPr lang="en-US" i="1" dirty="0"/>
          </a:p>
          <a:p>
            <a:r>
              <a:rPr lang="en-US" dirty="0"/>
              <a:t>Time complexity:	# nodes with g </a:t>
            </a:r>
            <a:r>
              <a:rPr lang="en-US" dirty="0">
                <a:sym typeface="Symbol" charset="2"/>
              </a:rPr>
              <a:t> cost of optimal solution,  </a:t>
            </a:r>
            <a:r>
              <a:rPr lang="en-US" sz="1350" i="1" dirty="0"/>
              <a:t>O(b </a:t>
            </a:r>
            <a:r>
              <a:rPr lang="en-US" sz="1350" i="1" baseline="30000" dirty="0"/>
              <a:t>d</a:t>
            </a:r>
            <a:r>
              <a:rPr lang="en-US" sz="1350" i="1" dirty="0"/>
              <a:t>)</a:t>
            </a:r>
            <a:endParaRPr lang="en-US" sz="1350" dirty="0"/>
          </a:p>
          <a:p>
            <a:r>
              <a:rPr lang="en-US" dirty="0"/>
              <a:t>Space complexity:	# nodes with g </a:t>
            </a:r>
            <a:r>
              <a:rPr lang="en-US" dirty="0">
                <a:sym typeface="Symbol" charset="2"/>
              </a:rPr>
              <a:t> cost of optimal solution,  </a:t>
            </a:r>
            <a:r>
              <a:rPr lang="en-US" sz="1350" i="1" dirty="0"/>
              <a:t>O(b </a:t>
            </a:r>
            <a:r>
              <a:rPr lang="en-US" sz="1350" i="1" baseline="30000" dirty="0"/>
              <a:t>d</a:t>
            </a:r>
            <a:r>
              <a:rPr lang="en-US" sz="1350" i="1" dirty="0"/>
              <a:t>)</a:t>
            </a:r>
            <a:endParaRPr lang="en-US" dirty="0"/>
          </a:p>
          <a:p>
            <a:r>
              <a:rPr lang="en-US" dirty="0"/>
              <a:t>Optimality:	Yes, as long as path cost never decreases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FontTx/>
              <a:buNone/>
            </a:pPr>
            <a:r>
              <a:rPr lang="en-US" dirty="0"/>
              <a:t>	g(n) is the path cost to node n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dirty="0"/>
              <a:t>Remember: </a:t>
            </a:r>
          </a:p>
          <a:p>
            <a:pPr>
              <a:buFontTx/>
              <a:buNone/>
            </a:pPr>
            <a:r>
              <a:rPr lang="en-US" dirty="0"/>
              <a:t>	b = branching factor</a:t>
            </a:r>
          </a:p>
          <a:p>
            <a:pPr>
              <a:buFontTx/>
              <a:buNone/>
            </a:pPr>
            <a:r>
              <a:rPr lang="en-US" dirty="0"/>
              <a:t>	d = depth of least-cost solution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7D66ED7-F4FC-3A4D-B6E1-C1B2AC547F0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239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of uniform-cost search</a:t>
            </a:r>
          </a:p>
        </p:txBody>
      </p:sp>
      <p:sp>
        <p:nvSpPr>
          <p:cNvPr id="1239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9900" y="1209675"/>
            <a:ext cx="8521700" cy="3571875"/>
          </a:xfrm>
        </p:spPr>
        <p:txBody>
          <a:bodyPr/>
          <a:lstStyle/>
          <a:p>
            <a:r>
              <a:rPr lang="en-US" sz="1800" dirty="0"/>
              <a:t>Initialize </a:t>
            </a:r>
            <a:r>
              <a:rPr lang="en-US" sz="1800" dirty="0">
                <a:solidFill>
                  <a:srgbClr val="0066FF"/>
                </a:solidFill>
              </a:rPr>
              <a:t>Queue</a:t>
            </a:r>
            <a:r>
              <a:rPr lang="en-US" sz="1800" dirty="0"/>
              <a:t> with root node (built from start state)</a:t>
            </a:r>
          </a:p>
          <a:p>
            <a:endParaRPr lang="en-US" sz="1800" dirty="0"/>
          </a:p>
          <a:p>
            <a:r>
              <a:rPr lang="en-US" sz="1800" dirty="0"/>
              <a:t>Repeat until (</a:t>
            </a:r>
            <a:r>
              <a:rPr lang="en-US" sz="1800" dirty="0">
                <a:solidFill>
                  <a:srgbClr val="0066FF"/>
                </a:solidFill>
              </a:rPr>
              <a:t>Queue</a:t>
            </a:r>
            <a:r>
              <a:rPr lang="en-US" sz="1800" dirty="0"/>
              <a:t> empty) or (first node has </a:t>
            </a:r>
            <a:r>
              <a:rPr lang="en-US" sz="1800" dirty="0">
                <a:solidFill>
                  <a:srgbClr val="0066FF"/>
                </a:solidFill>
              </a:rPr>
              <a:t>Goal state</a:t>
            </a:r>
            <a:r>
              <a:rPr lang="en-US" sz="1800" dirty="0"/>
              <a:t>):</a:t>
            </a:r>
          </a:p>
          <a:p>
            <a:endParaRPr lang="en-US" sz="1800" dirty="0"/>
          </a:p>
          <a:p>
            <a:pPr lvl="1"/>
            <a:r>
              <a:rPr lang="en-US" sz="1500" dirty="0"/>
              <a:t>Remove first node from front of Queue</a:t>
            </a:r>
          </a:p>
          <a:p>
            <a:pPr lvl="1"/>
            <a:r>
              <a:rPr lang="en-US" sz="1500" dirty="0"/>
              <a:t>Expand node (find its children)</a:t>
            </a:r>
          </a:p>
          <a:p>
            <a:pPr lvl="1"/>
            <a:r>
              <a:rPr lang="en-US" sz="1500" dirty="0"/>
              <a:t>Reject those children that have already been considered, to avoid loops</a:t>
            </a:r>
          </a:p>
          <a:p>
            <a:pPr lvl="1"/>
            <a:r>
              <a:rPr lang="en-US" sz="1500" dirty="0"/>
              <a:t>Add remaining children to Queue, </a:t>
            </a:r>
            <a:r>
              <a:rPr lang="en-US" sz="1500" b="1" i="1" dirty="0">
                <a:solidFill>
                  <a:srgbClr val="0066FF"/>
                </a:solidFill>
              </a:rPr>
              <a:t>in a way that keeps entire queue sorted by increasing path cost</a:t>
            </a:r>
          </a:p>
          <a:p>
            <a:pPr lvl="1">
              <a:buFontTx/>
              <a:buNone/>
            </a:pPr>
            <a:endParaRPr lang="en-US" sz="1500" b="1" i="1" dirty="0">
              <a:solidFill>
                <a:srgbClr val="0066FF"/>
              </a:solidFill>
            </a:endParaRPr>
          </a:p>
          <a:p>
            <a:r>
              <a:rPr lang="en-US" sz="1800" dirty="0"/>
              <a:t>If Goal was reached, return success, otherwise failure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9ED85A6-4E2B-C344-9241-7FAB5E170421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249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Caution! Don’t Terminate the Search Pre-maturely</a:t>
            </a:r>
          </a:p>
        </p:txBody>
      </p:sp>
      <p:sp>
        <p:nvSpPr>
          <p:cNvPr id="1249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Uniform-cost search </a:t>
            </a:r>
            <a:r>
              <a:rPr lang="en-US" dirty="0">
                <a:solidFill>
                  <a:srgbClr val="FF0000"/>
                </a:solidFill>
              </a:rPr>
              <a:t>would not be optimal </a:t>
            </a:r>
            <a:r>
              <a:rPr lang="en-US" dirty="0"/>
              <a:t>if it is terminated when </a:t>
            </a:r>
            <a:r>
              <a:rPr lang="en-US" b="1" i="1" dirty="0"/>
              <a:t>any</a:t>
            </a:r>
            <a:r>
              <a:rPr lang="en-US" dirty="0"/>
              <a:t> node in the queue has goal state. </a:t>
            </a:r>
            <a:r>
              <a:rPr lang="en-US" dirty="0">
                <a:solidFill>
                  <a:srgbClr val="FF0000"/>
                </a:solidFill>
              </a:rPr>
              <a:t>But is optimal </a:t>
            </a:r>
            <a:r>
              <a:rPr lang="en-US" dirty="0"/>
              <a:t>if you do goal-check when a node pops up from the frontier.</a:t>
            </a:r>
          </a:p>
        </p:txBody>
      </p:sp>
      <p:grpSp>
        <p:nvGrpSpPr>
          <p:cNvPr id="124934" name="Group 53"/>
          <p:cNvGrpSpPr>
            <a:grpSpLocks/>
          </p:cNvGrpSpPr>
          <p:nvPr/>
        </p:nvGrpSpPr>
        <p:grpSpPr bwMode="auto">
          <a:xfrm>
            <a:off x="2286000" y="1600200"/>
            <a:ext cx="3243263" cy="3419475"/>
            <a:chOff x="960" y="1344"/>
            <a:chExt cx="2724" cy="2872"/>
          </a:xfrm>
        </p:grpSpPr>
        <p:sp>
          <p:nvSpPr>
            <p:cNvPr id="124937" name="Rectangle 11"/>
            <p:cNvSpPr>
              <a:spLocks noChangeArrowheads="1"/>
            </p:cNvSpPr>
            <p:nvPr/>
          </p:nvSpPr>
          <p:spPr bwMode="auto">
            <a:xfrm>
              <a:off x="960" y="1344"/>
              <a:ext cx="2664" cy="28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grpSp>
          <p:nvGrpSpPr>
            <p:cNvPr id="124938" name="Group 12"/>
            <p:cNvGrpSpPr>
              <a:grpSpLocks/>
            </p:cNvGrpSpPr>
            <p:nvPr/>
          </p:nvGrpSpPr>
          <p:grpSpPr bwMode="auto">
            <a:xfrm>
              <a:off x="1022" y="2385"/>
              <a:ext cx="1187" cy="1789"/>
              <a:chOff x="312" y="2064"/>
              <a:chExt cx="1368" cy="2064"/>
            </a:xfrm>
          </p:grpSpPr>
          <p:sp>
            <p:nvSpPr>
              <p:cNvPr id="260109" name="Oval 13"/>
              <p:cNvSpPr>
                <a:spLocks noChangeArrowheads="1"/>
              </p:cNvSpPr>
              <p:nvPr/>
            </p:nvSpPr>
            <p:spPr bwMode="auto">
              <a:xfrm>
                <a:off x="1248" y="3697"/>
                <a:ext cx="432" cy="431"/>
              </a:xfrm>
              <a:prstGeom prst="ellipse">
                <a:avLst/>
              </a:prstGeom>
              <a:solidFill>
                <a:srgbClr val="FFCC00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7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Comic Sans MS" charset="0"/>
                  </a:rPr>
                  <a:t>G</a:t>
                </a:r>
              </a:p>
            </p:txBody>
          </p:sp>
          <p:sp>
            <p:nvSpPr>
              <p:cNvPr id="124974" name="Freeform 14"/>
              <p:cNvSpPr>
                <a:spLocks/>
              </p:cNvSpPr>
              <p:nvPr/>
            </p:nvSpPr>
            <p:spPr bwMode="auto">
              <a:xfrm>
                <a:off x="312" y="2064"/>
                <a:ext cx="1184" cy="1680"/>
              </a:xfrm>
              <a:custGeom>
                <a:avLst/>
                <a:gdLst>
                  <a:gd name="T0" fmla="*/ 264 w 1184"/>
                  <a:gd name="T1" fmla="*/ 0 h 1680"/>
                  <a:gd name="T2" fmla="*/ 72 w 1184"/>
                  <a:gd name="T3" fmla="*/ 480 h 1680"/>
                  <a:gd name="T4" fmla="*/ 696 w 1184"/>
                  <a:gd name="T5" fmla="*/ 768 h 1680"/>
                  <a:gd name="T6" fmla="*/ 408 w 1184"/>
                  <a:gd name="T7" fmla="*/ 1344 h 1680"/>
                  <a:gd name="T8" fmla="*/ 1080 w 1184"/>
                  <a:gd name="T9" fmla="*/ 1344 h 1680"/>
                  <a:gd name="T10" fmla="*/ 1032 w 1184"/>
                  <a:gd name="T11" fmla="*/ 1680 h 168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84"/>
                  <a:gd name="T19" fmla="*/ 0 h 1680"/>
                  <a:gd name="T20" fmla="*/ 1184 w 1184"/>
                  <a:gd name="T21" fmla="*/ 1680 h 168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84" h="1680">
                    <a:moveTo>
                      <a:pt x="264" y="0"/>
                    </a:moveTo>
                    <a:cubicBezTo>
                      <a:pt x="132" y="176"/>
                      <a:pt x="0" y="352"/>
                      <a:pt x="72" y="480"/>
                    </a:cubicBezTo>
                    <a:cubicBezTo>
                      <a:pt x="144" y="608"/>
                      <a:pt x="640" y="624"/>
                      <a:pt x="696" y="768"/>
                    </a:cubicBezTo>
                    <a:cubicBezTo>
                      <a:pt x="752" y="912"/>
                      <a:pt x="344" y="1248"/>
                      <a:pt x="408" y="1344"/>
                    </a:cubicBezTo>
                    <a:cubicBezTo>
                      <a:pt x="472" y="1440"/>
                      <a:pt x="976" y="1288"/>
                      <a:pt x="1080" y="1344"/>
                    </a:cubicBezTo>
                    <a:cubicBezTo>
                      <a:pt x="1184" y="1400"/>
                      <a:pt x="1048" y="1624"/>
                      <a:pt x="1032" y="168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100"/>
              </a:p>
            </p:txBody>
          </p:sp>
          <p:sp>
            <p:nvSpPr>
              <p:cNvPr id="260111" name="Text Box 15"/>
              <p:cNvSpPr txBox="1">
                <a:spLocks noChangeArrowheads="1"/>
              </p:cNvSpPr>
              <p:nvPr/>
            </p:nvSpPr>
            <p:spPr bwMode="auto">
              <a:xfrm>
                <a:off x="566" y="2828"/>
                <a:ext cx="522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5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100</a:t>
                </a:r>
              </a:p>
            </p:txBody>
          </p:sp>
        </p:grpSp>
        <p:grpSp>
          <p:nvGrpSpPr>
            <p:cNvPr id="124939" name="Group 16"/>
            <p:cNvGrpSpPr>
              <a:grpSpLocks/>
            </p:cNvGrpSpPr>
            <p:nvPr/>
          </p:nvGrpSpPr>
          <p:grpSpPr bwMode="auto">
            <a:xfrm>
              <a:off x="2218" y="3838"/>
              <a:ext cx="373" cy="333"/>
              <a:chOff x="1689" y="3738"/>
              <a:chExt cx="430" cy="384"/>
            </a:xfrm>
          </p:grpSpPr>
          <p:cxnSp>
            <p:nvCxnSpPr>
              <p:cNvPr id="124971" name="AutoShape 17"/>
              <p:cNvCxnSpPr>
                <a:cxnSpLocks noChangeShapeType="1"/>
                <a:stCxn id="260126" idx="3"/>
                <a:endCxn id="260109" idx="6"/>
              </p:cNvCxnSpPr>
              <p:nvPr/>
            </p:nvCxnSpPr>
            <p:spPr bwMode="auto">
              <a:xfrm flipH="1">
                <a:off x="1689" y="3738"/>
                <a:ext cx="294" cy="17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60114" name="Text Box 18"/>
              <p:cNvSpPr txBox="1">
                <a:spLocks noChangeArrowheads="1"/>
              </p:cNvSpPr>
              <p:nvPr/>
            </p:nvSpPr>
            <p:spPr bwMode="auto">
              <a:xfrm>
                <a:off x="1814" y="3786"/>
                <a:ext cx="305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5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5</a:t>
                </a:r>
              </a:p>
            </p:txBody>
          </p:sp>
        </p:grpSp>
        <p:grpSp>
          <p:nvGrpSpPr>
            <p:cNvPr id="124940" name="Group 19"/>
            <p:cNvGrpSpPr>
              <a:grpSpLocks/>
            </p:cNvGrpSpPr>
            <p:nvPr/>
          </p:nvGrpSpPr>
          <p:grpSpPr bwMode="auto">
            <a:xfrm>
              <a:off x="2999" y="2007"/>
              <a:ext cx="685" cy="711"/>
              <a:chOff x="2592" y="1629"/>
              <a:chExt cx="791" cy="819"/>
            </a:xfrm>
          </p:grpSpPr>
          <p:sp>
            <p:nvSpPr>
              <p:cNvPr id="260116" name="Oval 20"/>
              <p:cNvSpPr>
                <a:spLocks noChangeArrowheads="1"/>
              </p:cNvSpPr>
              <p:nvPr/>
            </p:nvSpPr>
            <p:spPr bwMode="auto">
              <a:xfrm>
                <a:off x="2592" y="2016"/>
                <a:ext cx="432" cy="43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7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D</a:t>
                </a:r>
              </a:p>
            </p:txBody>
          </p:sp>
          <p:cxnSp>
            <p:nvCxnSpPr>
              <p:cNvPr id="124968" name="AutoShape 21"/>
              <p:cNvCxnSpPr>
                <a:cxnSpLocks noChangeShapeType="1"/>
                <a:stCxn id="260134" idx="5"/>
                <a:endCxn id="260116" idx="0"/>
              </p:cNvCxnSpPr>
              <p:nvPr/>
            </p:nvCxnSpPr>
            <p:spPr bwMode="auto">
              <a:xfrm>
                <a:off x="2625" y="1722"/>
                <a:ext cx="183" cy="28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60118" name="Text Box 22"/>
              <p:cNvSpPr txBox="1">
                <a:spLocks noChangeArrowheads="1"/>
              </p:cNvSpPr>
              <p:nvPr/>
            </p:nvSpPr>
            <p:spPr bwMode="auto">
              <a:xfrm>
                <a:off x="2679" y="1629"/>
                <a:ext cx="305" cy="3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5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5</a:t>
                </a:r>
              </a:p>
            </p:txBody>
          </p:sp>
          <p:sp>
            <p:nvSpPr>
              <p:cNvPr id="260119" name="Text Box 23"/>
              <p:cNvSpPr txBox="1">
                <a:spLocks noChangeArrowheads="1"/>
              </p:cNvSpPr>
              <p:nvPr/>
            </p:nvSpPr>
            <p:spPr bwMode="auto">
              <a:xfrm>
                <a:off x="2966" y="1949"/>
                <a:ext cx="417" cy="3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10</a:t>
                </a:r>
              </a:p>
            </p:txBody>
          </p:sp>
        </p:grpSp>
        <p:grpSp>
          <p:nvGrpSpPr>
            <p:cNvPr id="124941" name="Group 24"/>
            <p:cNvGrpSpPr>
              <a:grpSpLocks/>
            </p:cNvGrpSpPr>
            <p:nvPr/>
          </p:nvGrpSpPr>
          <p:grpSpPr bwMode="auto">
            <a:xfrm>
              <a:off x="2916" y="2725"/>
              <a:ext cx="728" cy="659"/>
              <a:chOff x="2496" y="2457"/>
              <a:chExt cx="840" cy="759"/>
            </a:xfrm>
          </p:grpSpPr>
          <p:sp>
            <p:nvSpPr>
              <p:cNvPr id="260121" name="Oval 25"/>
              <p:cNvSpPr>
                <a:spLocks noChangeArrowheads="1"/>
              </p:cNvSpPr>
              <p:nvPr/>
            </p:nvSpPr>
            <p:spPr bwMode="auto">
              <a:xfrm>
                <a:off x="2496" y="2784"/>
                <a:ext cx="432" cy="43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7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E</a:t>
                </a:r>
              </a:p>
            </p:txBody>
          </p:sp>
          <p:cxnSp>
            <p:nvCxnSpPr>
              <p:cNvPr id="124964" name="AutoShape 26"/>
              <p:cNvCxnSpPr>
                <a:cxnSpLocks noChangeShapeType="1"/>
                <a:stCxn id="260116" idx="4"/>
                <a:endCxn id="260121" idx="0"/>
              </p:cNvCxnSpPr>
              <p:nvPr/>
            </p:nvCxnSpPr>
            <p:spPr bwMode="auto">
              <a:xfrm flipH="1">
                <a:off x="2712" y="2457"/>
                <a:ext cx="96" cy="31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60123" name="Text Box 27"/>
              <p:cNvSpPr txBox="1">
                <a:spLocks noChangeArrowheads="1"/>
              </p:cNvSpPr>
              <p:nvPr/>
            </p:nvSpPr>
            <p:spPr bwMode="auto">
              <a:xfrm>
                <a:off x="2774" y="2492"/>
                <a:ext cx="305" cy="3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5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5</a:t>
                </a:r>
              </a:p>
            </p:txBody>
          </p:sp>
          <p:sp>
            <p:nvSpPr>
              <p:cNvPr id="260124" name="Text Box 28"/>
              <p:cNvSpPr txBox="1">
                <a:spLocks noChangeArrowheads="1"/>
              </p:cNvSpPr>
              <p:nvPr/>
            </p:nvSpPr>
            <p:spPr bwMode="auto">
              <a:xfrm>
                <a:off x="2919" y="2765"/>
                <a:ext cx="417" cy="3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15</a:t>
                </a:r>
              </a:p>
            </p:txBody>
          </p:sp>
        </p:grpSp>
        <p:grpSp>
          <p:nvGrpSpPr>
            <p:cNvPr id="124942" name="Group 29"/>
            <p:cNvGrpSpPr>
              <a:grpSpLocks/>
            </p:cNvGrpSpPr>
            <p:nvPr/>
          </p:nvGrpSpPr>
          <p:grpSpPr bwMode="auto">
            <a:xfrm>
              <a:off x="2418" y="3339"/>
              <a:ext cx="758" cy="549"/>
              <a:chOff x="1920" y="3162"/>
              <a:chExt cx="874" cy="633"/>
            </a:xfrm>
          </p:grpSpPr>
          <p:sp>
            <p:nvSpPr>
              <p:cNvPr id="260126" name="Oval 30"/>
              <p:cNvSpPr>
                <a:spLocks noChangeArrowheads="1"/>
              </p:cNvSpPr>
              <p:nvPr/>
            </p:nvSpPr>
            <p:spPr bwMode="auto">
              <a:xfrm>
                <a:off x="1920" y="3360"/>
                <a:ext cx="431" cy="43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7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F</a:t>
                </a:r>
              </a:p>
            </p:txBody>
          </p:sp>
          <p:cxnSp>
            <p:nvCxnSpPr>
              <p:cNvPr id="124960" name="AutoShape 31"/>
              <p:cNvCxnSpPr>
                <a:cxnSpLocks noChangeShapeType="1"/>
                <a:stCxn id="260121" idx="3"/>
                <a:endCxn id="260126" idx="7"/>
              </p:cNvCxnSpPr>
              <p:nvPr/>
            </p:nvCxnSpPr>
            <p:spPr bwMode="auto">
              <a:xfrm flipH="1">
                <a:off x="2289" y="3162"/>
                <a:ext cx="270" cy="252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60128" name="Text Box 32"/>
              <p:cNvSpPr txBox="1">
                <a:spLocks noChangeArrowheads="1"/>
              </p:cNvSpPr>
              <p:nvPr/>
            </p:nvSpPr>
            <p:spPr bwMode="auto">
              <a:xfrm>
                <a:off x="2438" y="3260"/>
                <a:ext cx="305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5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5</a:t>
                </a:r>
              </a:p>
            </p:txBody>
          </p:sp>
          <p:sp>
            <p:nvSpPr>
              <p:cNvPr id="260129" name="Text Box 33"/>
              <p:cNvSpPr txBox="1">
                <a:spLocks noChangeArrowheads="1"/>
              </p:cNvSpPr>
              <p:nvPr/>
            </p:nvSpPr>
            <p:spPr bwMode="auto">
              <a:xfrm>
                <a:off x="2342" y="3437"/>
                <a:ext cx="452" cy="3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20</a:t>
                </a:r>
              </a:p>
            </p:txBody>
          </p:sp>
        </p:grpSp>
        <p:grpSp>
          <p:nvGrpSpPr>
            <p:cNvPr id="124943" name="Group 34"/>
            <p:cNvGrpSpPr>
              <a:grpSpLocks/>
            </p:cNvGrpSpPr>
            <p:nvPr/>
          </p:nvGrpSpPr>
          <p:grpSpPr bwMode="auto">
            <a:xfrm>
              <a:off x="1492" y="1386"/>
              <a:ext cx="1814" cy="749"/>
              <a:chOff x="853" y="912"/>
              <a:chExt cx="2093" cy="864"/>
            </a:xfrm>
          </p:grpSpPr>
          <p:grpSp>
            <p:nvGrpSpPr>
              <p:cNvPr id="124949" name="Group 35"/>
              <p:cNvGrpSpPr>
                <a:grpSpLocks/>
              </p:cNvGrpSpPr>
              <p:nvPr/>
            </p:nvGrpSpPr>
            <p:grpSpPr bwMode="auto">
              <a:xfrm>
                <a:off x="960" y="912"/>
                <a:ext cx="1986" cy="864"/>
                <a:chOff x="960" y="912"/>
                <a:chExt cx="1986" cy="864"/>
              </a:xfrm>
            </p:grpSpPr>
            <p:sp>
              <p:nvSpPr>
                <p:cNvPr id="260132" name="Oval 36"/>
                <p:cNvSpPr>
                  <a:spLocks noChangeArrowheads="1"/>
                </p:cNvSpPr>
                <p:nvPr/>
              </p:nvSpPr>
              <p:spPr bwMode="auto">
                <a:xfrm>
                  <a:off x="1584" y="912"/>
                  <a:ext cx="431" cy="433"/>
                </a:xfrm>
                <a:prstGeom prst="ellipse">
                  <a:avLst/>
                </a:prstGeom>
                <a:solidFill>
                  <a:srgbClr val="FFCC00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2700">
                      <a:solidFill>
                        <a:srgbClr val="000099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Comic Sans MS" charset="0"/>
                    </a:rPr>
                    <a:t>S</a:t>
                  </a:r>
                </a:p>
              </p:txBody>
            </p:sp>
            <p:sp>
              <p:nvSpPr>
                <p:cNvPr id="260133" name="Oval 37"/>
                <p:cNvSpPr>
                  <a:spLocks noChangeArrowheads="1"/>
                </p:cNvSpPr>
                <p:nvPr/>
              </p:nvSpPr>
              <p:spPr bwMode="auto">
                <a:xfrm>
                  <a:off x="960" y="1200"/>
                  <a:ext cx="432" cy="429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2700">
                      <a:solidFill>
                        <a:srgbClr val="000099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Comic Sans MS" charset="0"/>
                    </a:rPr>
                    <a:t>A</a:t>
                  </a:r>
                </a:p>
              </p:txBody>
            </p:sp>
            <p:sp>
              <p:nvSpPr>
                <p:cNvPr id="260134" name="Oval 38"/>
                <p:cNvSpPr>
                  <a:spLocks noChangeArrowheads="1"/>
                </p:cNvSpPr>
                <p:nvPr/>
              </p:nvSpPr>
              <p:spPr bwMode="auto">
                <a:xfrm>
                  <a:off x="2257" y="1345"/>
                  <a:ext cx="431" cy="43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2700">
                      <a:solidFill>
                        <a:srgbClr val="000099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Comic Sans MS" charset="0"/>
                    </a:rPr>
                    <a:t>C</a:t>
                  </a:r>
                </a:p>
              </p:txBody>
            </p:sp>
            <p:cxnSp>
              <p:nvCxnSpPr>
                <p:cNvPr id="124954" name="AutoShape 39"/>
                <p:cNvCxnSpPr>
                  <a:cxnSpLocks noChangeShapeType="1"/>
                  <a:stCxn id="260132" idx="2"/>
                  <a:endCxn id="260133" idx="7"/>
                </p:cNvCxnSpPr>
                <p:nvPr/>
              </p:nvCxnSpPr>
              <p:spPr bwMode="auto">
                <a:xfrm flipH="1">
                  <a:off x="1329" y="1128"/>
                  <a:ext cx="246" cy="126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124955" name="AutoShape 40"/>
                <p:cNvCxnSpPr>
                  <a:cxnSpLocks noChangeShapeType="1"/>
                  <a:stCxn id="260132" idx="6"/>
                  <a:endCxn id="260134" idx="1"/>
                </p:cNvCxnSpPr>
                <p:nvPr/>
              </p:nvCxnSpPr>
              <p:spPr bwMode="auto">
                <a:xfrm>
                  <a:off x="2025" y="1128"/>
                  <a:ext cx="294" cy="270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sp>
              <p:nvSpPr>
                <p:cNvPr id="260137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1334" y="956"/>
                  <a:ext cx="271" cy="3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1650">
                      <a:solidFill>
                        <a:srgbClr val="000099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Comic Sans MS" charset="0"/>
                    </a:rPr>
                    <a:t>1</a:t>
                  </a:r>
                </a:p>
              </p:txBody>
            </p:sp>
            <p:sp>
              <p:nvSpPr>
                <p:cNvPr id="260138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152" y="1052"/>
                  <a:ext cx="305" cy="3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1650">
                      <a:solidFill>
                        <a:srgbClr val="000099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Comic Sans MS" charset="0"/>
                    </a:rPr>
                    <a:t>5</a:t>
                  </a:r>
                </a:p>
              </p:txBody>
            </p:sp>
            <p:sp>
              <p:nvSpPr>
                <p:cNvPr id="260139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2630" y="1181"/>
                  <a:ext cx="316" cy="35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1800">
                      <a:solidFill>
                        <a:srgbClr val="CC0000"/>
                      </a:solidFill>
                      <a:effectLst>
                        <a:outerShdw blurRad="38100" dist="38100" dir="2700000" algn="tl">
                          <a:srgbClr val="DDDDDD"/>
                        </a:outerShdw>
                      </a:effectLst>
                      <a:latin typeface="Comic Sans MS" charset="0"/>
                    </a:rPr>
                    <a:t>5</a:t>
                  </a:r>
                </a:p>
              </p:txBody>
            </p:sp>
          </p:grpSp>
          <p:sp>
            <p:nvSpPr>
              <p:cNvPr id="260140" name="Text Box 44"/>
              <p:cNvSpPr txBox="1">
                <a:spLocks noChangeArrowheads="1"/>
              </p:cNvSpPr>
              <p:nvPr/>
            </p:nvSpPr>
            <p:spPr bwMode="auto">
              <a:xfrm>
                <a:off x="853" y="1037"/>
                <a:ext cx="280" cy="3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1</a:t>
                </a:r>
              </a:p>
            </p:txBody>
          </p:sp>
        </p:grpSp>
        <p:grpSp>
          <p:nvGrpSpPr>
            <p:cNvPr id="124944" name="Group 45"/>
            <p:cNvGrpSpPr>
              <a:grpSpLocks/>
            </p:cNvGrpSpPr>
            <p:nvPr/>
          </p:nvGrpSpPr>
          <p:grpSpPr bwMode="auto">
            <a:xfrm>
              <a:off x="993" y="1843"/>
              <a:ext cx="659" cy="583"/>
              <a:chOff x="278" y="1439"/>
              <a:chExt cx="760" cy="673"/>
            </a:xfrm>
          </p:grpSpPr>
          <p:sp>
            <p:nvSpPr>
              <p:cNvPr id="260142" name="Oval 46"/>
              <p:cNvSpPr>
                <a:spLocks noChangeArrowheads="1"/>
              </p:cNvSpPr>
              <p:nvPr/>
            </p:nvSpPr>
            <p:spPr bwMode="auto">
              <a:xfrm>
                <a:off x="480" y="1680"/>
                <a:ext cx="432" cy="43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7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B</a:t>
                </a:r>
              </a:p>
            </p:txBody>
          </p:sp>
          <p:cxnSp>
            <p:nvCxnSpPr>
              <p:cNvPr id="124946" name="AutoShape 47"/>
              <p:cNvCxnSpPr>
                <a:cxnSpLocks noChangeShapeType="1"/>
                <a:stCxn id="260133" idx="3"/>
                <a:endCxn id="260142" idx="7"/>
              </p:cNvCxnSpPr>
              <p:nvPr/>
            </p:nvCxnSpPr>
            <p:spPr bwMode="auto">
              <a:xfrm flipH="1">
                <a:off x="849" y="1578"/>
                <a:ext cx="174" cy="156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60144" name="Text Box 48"/>
              <p:cNvSpPr txBox="1">
                <a:spLocks noChangeArrowheads="1"/>
              </p:cNvSpPr>
              <p:nvPr/>
            </p:nvSpPr>
            <p:spPr bwMode="auto">
              <a:xfrm>
                <a:off x="768" y="1439"/>
                <a:ext cx="270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5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1</a:t>
                </a:r>
              </a:p>
            </p:txBody>
          </p:sp>
          <p:sp>
            <p:nvSpPr>
              <p:cNvPr id="260145" name="Text Box 49"/>
              <p:cNvSpPr txBox="1">
                <a:spLocks noChangeArrowheads="1"/>
              </p:cNvSpPr>
              <p:nvPr/>
            </p:nvSpPr>
            <p:spPr bwMode="auto">
              <a:xfrm>
                <a:off x="278" y="1612"/>
                <a:ext cx="316" cy="3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2</a:t>
                </a:r>
              </a:p>
            </p:txBody>
          </p:sp>
        </p:grpSp>
      </p:grpSp>
      <p:sp>
        <p:nvSpPr>
          <p:cNvPr id="260146" name="Rectangle 50"/>
          <p:cNvSpPr>
            <a:spLocks noChangeArrowheads="1"/>
          </p:cNvSpPr>
          <p:nvPr/>
        </p:nvSpPr>
        <p:spPr bwMode="auto">
          <a:xfrm>
            <a:off x="5705475" y="2396729"/>
            <a:ext cx="2181225" cy="177998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260147" name="Rectangle 51"/>
          <p:cNvSpPr>
            <a:spLocks noChangeArrowheads="1"/>
          </p:cNvSpPr>
          <p:nvPr/>
        </p:nvSpPr>
        <p:spPr bwMode="auto">
          <a:xfrm>
            <a:off x="5705475" y="2520553"/>
            <a:ext cx="2181225" cy="1537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500" dirty="0">
                <a:latin typeface="Tahoma" charset="0"/>
              </a:rPr>
              <a:t>Uniform cost returns the path with cost 102 (if any goal node is considered a solution), while there is a path with cost 25.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0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0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146" grpId="0" animBg="1"/>
      <p:bldP spid="260147" grpId="0" build="p" autoUpdateAnimBg="0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5B17E1-DE06-7D4D-BF49-8B3EE39CCC71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259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Note: Loop Detection</a:t>
            </a:r>
          </a:p>
        </p:txBody>
      </p:sp>
      <p:sp>
        <p:nvSpPr>
          <p:cNvPr id="1259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71550"/>
            <a:ext cx="8229600" cy="3943350"/>
          </a:xfrm>
        </p:spPr>
        <p:txBody>
          <a:bodyPr/>
          <a:lstStyle/>
          <a:p>
            <a:r>
              <a:rPr lang="en-US" dirty="0"/>
              <a:t>In class, we saw that the search may fail or be sub-optimal if:</a:t>
            </a:r>
          </a:p>
          <a:p>
            <a:endParaRPr lang="en-US" sz="750" dirty="0"/>
          </a:p>
          <a:p>
            <a:pPr>
              <a:buFontTx/>
              <a:buNone/>
            </a:pPr>
            <a:r>
              <a:rPr lang="en-US" dirty="0"/>
              <a:t>		- no loop detection: then algorithm runs into infinite cycles</a:t>
            </a:r>
          </a:p>
          <a:p>
            <a:pPr>
              <a:buFontTx/>
              <a:buNone/>
            </a:pPr>
            <a:r>
              <a:rPr lang="en-US" dirty="0"/>
              <a:t>			(A -&gt; B -&gt; A -&gt; B -&gt; …)</a:t>
            </a:r>
          </a:p>
          <a:p>
            <a:pPr>
              <a:buFontTx/>
              <a:buNone/>
            </a:pPr>
            <a:endParaRPr lang="en-US" sz="750" dirty="0"/>
          </a:p>
          <a:p>
            <a:pPr>
              <a:buFontTx/>
              <a:buNone/>
            </a:pPr>
            <a:r>
              <a:rPr lang="en-US" dirty="0"/>
              <a:t>		- not queuing-up a node that has a state which we have</a:t>
            </a:r>
          </a:p>
          <a:p>
            <a:pPr>
              <a:buFontTx/>
              <a:buNone/>
            </a:pPr>
            <a:r>
              <a:rPr lang="en-US" dirty="0"/>
              <a:t>			already visited: may yield suboptimal solution</a:t>
            </a:r>
          </a:p>
          <a:p>
            <a:pPr>
              <a:buFontTx/>
              <a:buNone/>
            </a:pPr>
            <a:endParaRPr lang="en-US" sz="750" dirty="0"/>
          </a:p>
          <a:p>
            <a:pPr>
              <a:buFontTx/>
              <a:buNone/>
            </a:pPr>
            <a:r>
              <a:rPr lang="en-US" dirty="0"/>
              <a:t>		- simply avoiding to go back to our parent: looks promising, </a:t>
            </a:r>
          </a:p>
          <a:p>
            <a:pPr>
              <a:buFontTx/>
              <a:buNone/>
            </a:pPr>
            <a:r>
              <a:rPr lang="en-US" dirty="0"/>
              <a:t>			but we have not proven that it works</a:t>
            </a:r>
          </a:p>
          <a:p>
            <a:pPr>
              <a:buFontTx/>
              <a:buNone/>
            </a:pPr>
            <a:endParaRPr lang="en-US" sz="750" dirty="0"/>
          </a:p>
          <a:p>
            <a:pPr>
              <a:buFontTx/>
              <a:buNone/>
            </a:pPr>
            <a:r>
              <a:rPr lang="en-US" dirty="0">
                <a:solidFill>
                  <a:srgbClr val="0066FF"/>
                </a:solidFill>
              </a:rPr>
              <a:t>Solution?  do not enqueue a node if its state matches the state of any of its parents (assuming path costs&gt;0).</a:t>
            </a:r>
          </a:p>
          <a:p>
            <a:pPr>
              <a:buFontTx/>
              <a:buNone/>
            </a:pPr>
            <a:r>
              <a:rPr lang="en-US" dirty="0"/>
              <a:t>Indeed, if path costs &gt; 0, it will always cost us more to consider a node with that state again than it had already cost us the first time.</a:t>
            </a:r>
          </a:p>
          <a:p>
            <a:pPr>
              <a:buFontTx/>
              <a:buNone/>
            </a:pPr>
            <a:r>
              <a:rPr lang="en-US" b="1" dirty="0"/>
              <a:t>Is that enough??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B119CFC-E1B0-5544-BE17-08379E3DC4FE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269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pic>
        <p:nvPicPr>
          <p:cNvPr id="126981" name="Picture 5" descr="img02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43100" y="1014412"/>
            <a:ext cx="5429250" cy="407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6982" name="Oval 7"/>
          <p:cNvSpPr>
            <a:spLocks noChangeArrowheads="1"/>
          </p:cNvSpPr>
          <p:nvPr/>
        </p:nvSpPr>
        <p:spPr bwMode="auto">
          <a:xfrm>
            <a:off x="4563666" y="3992166"/>
            <a:ext cx="17145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26983" name="Text Box 6"/>
          <p:cNvSpPr txBox="1">
            <a:spLocks noChangeArrowheads="1"/>
          </p:cNvSpPr>
          <p:nvPr/>
        </p:nvSpPr>
        <p:spPr bwMode="auto">
          <a:xfrm>
            <a:off x="4501753" y="3927872"/>
            <a:ext cx="36420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G</a:t>
            </a:r>
          </a:p>
        </p:txBody>
      </p:sp>
      <p:sp>
        <p:nvSpPr>
          <p:cNvPr id="126984" name="Rectangle 8"/>
          <p:cNvSpPr>
            <a:spLocks noChangeArrowheads="1"/>
          </p:cNvSpPr>
          <p:nvPr/>
        </p:nvSpPr>
        <p:spPr bwMode="auto">
          <a:xfrm>
            <a:off x="2874169" y="914401"/>
            <a:ext cx="517109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0066FF"/>
                </a:solidFill>
                <a:latin typeface="Tahoma" charset="0"/>
              </a:rPr>
              <a:t>From: http://www.csee.umbc.edu/471/current/notes/uninformed-search/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178C749-6AC3-BE46-908F-CCDF87CEF31D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280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Breadth-First Search Solution</a:t>
            </a:r>
          </a:p>
        </p:txBody>
      </p:sp>
      <p:pic>
        <p:nvPicPr>
          <p:cNvPr id="128005" name="Picture 5" descr="img03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7350" y="10287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006" name="Rectangle 6"/>
          <p:cNvSpPr>
            <a:spLocks noChangeArrowheads="1"/>
          </p:cNvSpPr>
          <p:nvPr/>
        </p:nvSpPr>
        <p:spPr bwMode="auto">
          <a:xfrm>
            <a:off x="2874169" y="914401"/>
            <a:ext cx="517109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0066FF"/>
                </a:solidFill>
                <a:latin typeface="Tahoma" charset="0"/>
              </a:rPr>
              <a:t>From: http://www.csee.umbc.edu/471/current/notes/uninformed-search/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011846-0AA5-364B-984E-EE7E932DFBE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29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Uniform-Cost Search Solution</a:t>
            </a:r>
          </a:p>
        </p:txBody>
      </p:sp>
      <p:pic>
        <p:nvPicPr>
          <p:cNvPr id="129029" name="Picture 5" descr="img03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0" y="914400"/>
            <a:ext cx="5600700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30" name="Rectangle 6"/>
          <p:cNvSpPr>
            <a:spLocks noChangeArrowheads="1"/>
          </p:cNvSpPr>
          <p:nvPr/>
        </p:nvSpPr>
        <p:spPr bwMode="auto">
          <a:xfrm>
            <a:off x="2874169" y="914401"/>
            <a:ext cx="517109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0066FF"/>
                </a:solidFill>
                <a:latin typeface="Tahoma" charset="0"/>
              </a:rPr>
              <a:t>From: http://www.csee.umbc.edu/471/current/notes/uninformed-search/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B688F4-E2B5-7F42-BB78-B7FEDE891547}"/>
              </a:ext>
            </a:extLst>
          </p:cNvPr>
          <p:cNvSpPr/>
          <p:nvPr/>
        </p:nvSpPr>
        <p:spPr bwMode="auto">
          <a:xfrm>
            <a:off x="5105400" y="2647950"/>
            <a:ext cx="2057400" cy="609600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7A309BB-626C-FC42-8B86-C6CDB4E4F40A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30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Note: Queueing in Uniform-Cost Search</a:t>
            </a:r>
          </a:p>
        </p:txBody>
      </p:sp>
      <p:sp>
        <p:nvSpPr>
          <p:cNvPr id="1300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9900" y="971550"/>
            <a:ext cx="7835900" cy="40005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In the previous example, it is wasteful (but not incorrect) to queue-up three nodes with G state, if our goal if to find the least-cost solution:</a:t>
            </a:r>
          </a:p>
          <a:p>
            <a:pPr>
              <a:buFontTx/>
              <a:buNone/>
            </a:pPr>
            <a:r>
              <a:rPr lang="en-US" dirty="0"/>
              <a:t>Although they represent different paths, we know for sure that the one with smallest path cost (9 in the example) will yield a solution with smaller total path cost than the others.</a:t>
            </a:r>
          </a:p>
          <a:p>
            <a:endParaRPr lang="en-US" dirty="0"/>
          </a:p>
          <a:p>
            <a:pPr>
              <a:buFontTx/>
              <a:buNone/>
            </a:pPr>
            <a:r>
              <a:rPr lang="en-US" dirty="0"/>
              <a:t>So we can refine the queueing function by:</a:t>
            </a:r>
          </a:p>
          <a:p>
            <a:pPr>
              <a:buFontTx/>
              <a:buNone/>
            </a:pPr>
            <a:r>
              <a:rPr lang="en-US" dirty="0"/>
              <a:t>		- queue-up node if</a:t>
            </a:r>
          </a:p>
          <a:p>
            <a:pPr>
              <a:buFontTx/>
              <a:buNone/>
            </a:pPr>
            <a:r>
              <a:rPr lang="en-US" dirty="0"/>
              <a:t>			1) its state does not match the state of any parent	</a:t>
            </a:r>
            <a:r>
              <a:rPr lang="en-US" dirty="0">
                <a:solidFill>
                  <a:srgbClr val="FF0000"/>
                </a:solidFill>
              </a:rPr>
              <a:t>// it is new</a:t>
            </a:r>
          </a:p>
          <a:p>
            <a:pPr>
              <a:buFontTx/>
              <a:buNone/>
            </a:pPr>
            <a:r>
              <a:rPr lang="en-US" dirty="0"/>
              <a:t>	and		2) path cost smaller than path cost of any 		</a:t>
            </a:r>
            <a:r>
              <a:rPr lang="en-US" dirty="0">
                <a:solidFill>
                  <a:srgbClr val="FF0000"/>
                </a:solidFill>
              </a:rPr>
              <a:t>// it is better</a:t>
            </a:r>
          </a:p>
          <a:p>
            <a:pPr>
              <a:buFontTx/>
              <a:buNone/>
            </a:pPr>
            <a:r>
              <a:rPr lang="en-US" dirty="0"/>
              <a:t>			    unexpanded node with same state in the queue 		   		    (and in this case, replace old node with same </a:t>
            </a:r>
          </a:p>
          <a:p>
            <a:pPr>
              <a:buFontTx/>
              <a:buNone/>
            </a:pPr>
            <a:r>
              <a:rPr lang="en-US" dirty="0"/>
              <a:t>			   	state by our new node)</a:t>
            </a:r>
          </a:p>
          <a:p>
            <a:pPr>
              <a:buFontTx/>
              <a:buNone/>
            </a:pPr>
            <a:r>
              <a:rPr lang="en-US" b="1" dirty="0">
                <a:solidFill>
                  <a:srgbClr val="0066FF"/>
                </a:solidFill>
              </a:rPr>
              <a:t>Is that it??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B68D69B-4208-9440-9955-D7D40956093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31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Clean Robust Algorithm</a:t>
            </a:r>
          </a:p>
        </p:txBody>
      </p:sp>
      <p:sp>
        <p:nvSpPr>
          <p:cNvPr id="131078" name="Rectangle 4"/>
          <p:cNvSpPr>
            <a:spLocks noChangeArrowheads="1"/>
          </p:cNvSpPr>
          <p:nvPr/>
        </p:nvSpPr>
        <p:spPr bwMode="auto">
          <a:xfrm>
            <a:off x="914400" y="871537"/>
            <a:ext cx="7010400" cy="37719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350" b="1" dirty="0">
                <a:latin typeface="Tahoma" charset="0"/>
              </a:rPr>
              <a:t>Function </a:t>
            </a:r>
            <a:r>
              <a:rPr kumimoji="1" lang="en-US" sz="1350" dirty="0" err="1">
                <a:latin typeface="Tahoma" charset="0"/>
              </a:rPr>
              <a:t>UniformCost</a:t>
            </a:r>
            <a:r>
              <a:rPr kumimoji="1" lang="en-US" sz="1350" dirty="0">
                <a:latin typeface="Tahoma" charset="0"/>
              </a:rPr>
              <a:t>-Search(problem, Queuing-</a:t>
            </a:r>
            <a:r>
              <a:rPr kumimoji="1" lang="en-US" sz="1350" dirty="0" err="1">
                <a:latin typeface="Tahoma" charset="0"/>
              </a:rPr>
              <a:t>Fn</a:t>
            </a:r>
            <a:r>
              <a:rPr kumimoji="1" lang="en-US" sz="1350" dirty="0">
                <a:latin typeface="Tahoma" charset="0"/>
              </a:rPr>
              <a:t>) </a:t>
            </a:r>
            <a:r>
              <a:rPr kumimoji="1" lang="en-US" sz="1350" b="1" dirty="0">
                <a:latin typeface="Tahoma" charset="0"/>
              </a:rPr>
              <a:t>returns</a:t>
            </a:r>
            <a:r>
              <a:rPr kumimoji="1" lang="en-US" sz="1350" dirty="0">
                <a:latin typeface="Tahoma" charset="0"/>
              </a:rPr>
              <a:t> a solution, or failure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350" dirty="0">
                <a:latin typeface="Tahoma" charset="0"/>
              </a:rPr>
              <a:t>	</a:t>
            </a:r>
            <a:r>
              <a:rPr kumimoji="1" lang="en-US" sz="1350" dirty="0">
                <a:solidFill>
                  <a:srgbClr val="0066FF"/>
                </a:solidFill>
                <a:latin typeface="Tahoma" charset="0"/>
              </a:rPr>
              <a:t>open</a:t>
            </a:r>
            <a:r>
              <a:rPr kumimoji="1" lang="en-US" sz="1350" dirty="0">
                <a:latin typeface="Tahoma" charset="0"/>
              </a:rPr>
              <a:t> </a:t>
            </a:r>
            <a:r>
              <a:rPr kumimoji="1" lang="en-US" sz="1350" dirty="0">
                <a:latin typeface="Tahoma" charset="0"/>
                <a:sym typeface="Wingdings" charset="2"/>
              </a:rPr>
              <a:t> make-queue(make-node(initial-state[problem]))	    </a:t>
            </a:r>
            <a:r>
              <a:rPr kumimoji="1" lang="en-US" sz="1350" dirty="0">
                <a:solidFill>
                  <a:srgbClr val="FF0000"/>
                </a:solidFill>
                <a:latin typeface="Tahoma" charset="0"/>
                <a:sym typeface="Wingdings" charset="2"/>
              </a:rPr>
              <a:t>// frontier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350" dirty="0">
                <a:latin typeface="Tahoma" charset="0"/>
              </a:rPr>
              <a:t>	</a:t>
            </a:r>
            <a:r>
              <a:rPr kumimoji="1" lang="en-US" sz="1350" dirty="0">
                <a:solidFill>
                  <a:srgbClr val="0066FF"/>
                </a:solidFill>
                <a:latin typeface="Tahoma" charset="0"/>
              </a:rPr>
              <a:t>closed</a:t>
            </a:r>
            <a:r>
              <a:rPr kumimoji="1" lang="en-US" sz="1350" dirty="0">
                <a:latin typeface="Tahoma" charset="0"/>
              </a:rPr>
              <a:t> </a:t>
            </a:r>
            <a:r>
              <a:rPr kumimoji="1" lang="en-US" sz="1350" dirty="0">
                <a:latin typeface="Tahoma" charset="0"/>
                <a:sym typeface="Wingdings" charset="2"/>
              </a:rPr>
              <a:t> [empty]				    </a:t>
            </a:r>
            <a:r>
              <a:rPr kumimoji="1" lang="en-US" sz="1350" dirty="0">
                <a:solidFill>
                  <a:srgbClr val="FF0000"/>
                </a:solidFill>
                <a:latin typeface="Tahoma" charset="0"/>
                <a:sym typeface="Wingdings" charset="2"/>
              </a:rPr>
              <a:t>// already visited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350" dirty="0">
                <a:latin typeface="Tahoma" charset="0"/>
                <a:sym typeface="Wingdings" charset="2"/>
              </a:rPr>
              <a:t>	</a:t>
            </a:r>
            <a:r>
              <a:rPr kumimoji="1" lang="en-US" sz="1350" b="1" dirty="0">
                <a:latin typeface="Tahoma" charset="0"/>
                <a:sym typeface="Wingdings" charset="2"/>
              </a:rPr>
              <a:t>loop do</a:t>
            </a:r>
            <a:endParaRPr kumimoji="1" lang="en-US" sz="1350" dirty="0">
              <a:latin typeface="Tahoma" charset="0"/>
              <a:sym typeface="Wingdings" charset="2"/>
            </a:endParaRP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350" dirty="0">
                <a:latin typeface="Tahoma" charset="0"/>
                <a:sym typeface="Wingdings" charset="2"/>
              </a:rPr>
              <a:t>		</a:t>
            </a:r>
            <a:r>
              <a:rPr kumimoji="1" lang="en-US" sz="1350" b="1" dirty="0">
                <a:latin typeface="Tahoma" charset="0"/>
                <a:sym typeface="Wingdings" charset="2"/>
              </a:rPr>
              <a:t>if </a:t>
            </a:r>
            <a:r>
              <a:rPr kumimoji="1" lang="en-US" sz="1350" dirty="0">
                <a:solidFill>
                  <a:srgbClr val="0066FF"/>
                </a:solidFill>
                <a:latin typeface="Tahoma" charset="0"/>
                <a:sym typeface="Wingdings" charset="2"/>
              </a:rPr>
              <a:t>open</a:t>
            </a:r>
            <a:r>
              <a:rPr kumimoji="1" lang="en-US" sz="1350" dirty="0">
                <a:latin typeface="Tahoma" charset="0"/>
                <a:sym typeface="Wingdings" charset="2"/>
              </a:rPr>
              <a:t> is empty </a:t>
            </a:r>
            <a:r>
              <a:rPr kumimoji="1" lang="en-US" sz="1350" b="1" dirty="0">
                <a:latin typeface="Tahoma" charset="0"/>
                <a:sym typeface="Wingdings" charset="2"/>
              </a:rPr>
              <a:t>then return</a:t>
            </a:r>
            <a:r>
              <a:rPr kumimoji="1" lang="en-US" sz="1350" dirty="0">
                <a:latin typeface="Tahoma" charset="0"/>
                <a:sym typeface="Wingdings" charset="2"/>
              </a:rPr>
              <a:t> failure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350" dirty="0">
                <a:latin typeface="Tahoma" charset="0"/>
                <a:sym typeface="Wingdings" charset="2"/>
              </a:rPr>
              <a:t>		</a:t>
            </a:r>
            <a:r>
              <a:rPr kumimoji="1" lang="en-US" sz="1350" dirty="0" err="1">
                <a:solidFill>
                  <a:srgbClr val="0066FF"/>
                </a:solidFill>
                <a:latin typeface="Tahoma" charset="0"/>
                <a:sym typeface="Wingdings" charset="2"/>
              </a:rPr>
              <a:t>currnode</a:t>
            </a:r>
            <a:r>
              <a:rPr kumimoji="1" lang="en-US" sz="1350" dirty="0">
                <a:latin typeface="Tahoma" charset="0"/>
                <a:sym typeface="Wingdings" charset="2"/>
              </a:rPr>
              <a:t>  Remove-Front(</a:t>
            </a:r>
            <a:r>
              <a:rPr kumimoji="1" lang="en-US" sz="1350" dirty="0">
                <a:solidFill>
                  <a:srgbClr val="0066FF"/>
                </a:solidFill>
                <a:latin typeface="Tahoma" charset="0"/>
                <a:sym typeface="Wingdings" charset="2"/>
              </a:rPr>
              <a:t>open</a:t>
            </a:r>
            <a:r>
              <a:rPr kumimoji="1" lang="en-US" sz="1350" dirty="0">
                <a:latin typeface="Tahoma" charset="0"/>
                <a:sym typeface="Wingdings" charset="2"/>
              </a:rPr>
              <a:t>)</a:t>
            </a:r>
            <a:endParaRPr kumimoji="1" lang="en-US" sz="1350" b="1" dirty="0">
              <a:latin typeface="Tahoma" charset="0"/>
              <a:sym typeface="Wingdings" charset="2"/>
            </a:endParaRP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350" b="1" dirty="0">
                <a:latin typeface="Tahoma" charset="0"/>
                <a:sym typeface="Wingdings" charset="2"/>
              </a:rPr>
              <a:t>		if </a:t>
            </a:r>
            <a:r>
              <a:rPr kumimoji="1" lang="en-US" sz="1350" dirty="0">
                <a:latin typeface="Tahoma" charset="0"/>
                <a:sym typeface="Wingdings" charset="2"/>
              </a:rPr>
              <a:t>Goal-Test[problem] applied to State(</a:t>
            </a:r>
            <a:r>
              <a:rPr kumimoji="1" lang="en-US" sz="1350" dirty="0" err="1">
                <a:solidFill>
                  <a:srgbClr val="0066FF"/>
                </a:solidFill>
                <a:latin typeface="Tahoma" charset="0"/>
                <a:sym typeface="Wingdings" charset="2"/>
              </a:rPr>
              <a:t>currnode</a:t>
            </a:r>
            <a:r>
              <a:rPr kumimoji="1" lang="en-US" sz="1350" dirty="0">
                <a:latin typeface="Tahoma" charset="0"/>
                <a:sym typeface="Wingdings" charset="2"/>
              </a:rPr>
              <a:t>) </a:t>
            </a:r>
            <a:r>
              <a:rPr kumimoji="1" lang="en-US" sz="1350" b="1" dirty="0">
                <a:latin typeface="Tahoma" charset="0"/>
                <a:sym typeface="Wingdings" charset="2"/>
              </a:rPr>
              <a:t>then return </a:t>
            </a:r>
            <a:r>
              <a:rPr kumimoji="1" lang="en-US" sz="1350" dirty="0" err="1">
                <a:solidFill>
                  <a:srgbClr val="0066FF"/>
                </a:solidFill>
                <a:latin typeface="Tahoma" charset="0"/>
                <a:sym typeface="Wingdings" charset="2"/>
              </a:rPr>
              <a:t>currnode</a:t>
            </a:r>
            <a:endParaRPr kumimoji="1" lang="en-US" sz="1350" dirty="0">
              <a:solidFill>
                <a:srgbClr val="0066FF"/>
              </a:solidFill>
              <a:latin typeface="Tahoma" charset="0"/>
              <a:sym typeface="Wingdings" charset="2"/>
            </a:endParaRP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350" dirty="0">
                <a:latin typeface="Tahoma" charset="0"/>
                <a:sym typeface="Wingdings" charset="2"/>
              </a:rPr>
              <a:t>		</a:t>
            </a:r>
            <a:r>
              <a:rPr kumimoji="1" lang="en-US" sz="1350" dirty="0">
                <a:solidFill>
                  <a:srgbClr val="0066FF"/>
                </a:solidFill>
                <a:latin typeface="Tahoma" charset="0"/>
                <a:sym typeface="Wingdings" charset="2"/>
              </a:rPr>
              <a:t>children</a:t>
            </a:r>
            <a:r>
              <a:rPr kumimoji="1" lang="en-US" sz="1350" dirty="0">
                <a:latin typeface="Tahoma" charset="0"/>
                <a:sym typeface="Wingdings" charset="2"/>
              </a:rPr>
              <a:t>  Expand(</a:t>
            </a:r>
            <a:r>
              <a:rPr kumimoji="1" lang="en-US" sz="1350" dirty="0" err="1">
                <a:solidFill>
                  <a:srgbClr val="0066FF"/>
                </a:solidFill>
                <a:latin typeface="Tahoma" charset="0"/>
                <a:sym typeface="Wingdings" charset="2"/>
              </a:rPr>
              <a:t>currnode</a:t>
            </a:r>
            <a:r>
              <a:rPr kumimoji="1" lang="en-US" sz="1350" dirty="0">
                <a:latin typeface="Tahoma" charset="0"/>
                <a:sym typeface="Wingdings" charset="2"/>
              </a:rPr>
              <a:t>, Operators[problem])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350" dirty="0">
                <a:latin typeface="Tahoma" charset="0"/>
                <a:sym typeface="Wingdings" charset="2"/>
              </a:rPr>
              <a:t>		</a:t>
            </a:r>
            <a:r>
              <a:rPr kumimoji="1" lang="en-US" sz="1350" b="1" dirty="0">
                <a:latin typeface="Tahoma" charset="0"/>
                <a:sym typeface="Wingdings" charset="2"/>
              </a:rPr>
              <a:t>while</a:t>
            </a:r>
            <a:r>
              <a:rPr kumimoji="1" lang="en-US" sz="1350" dirty="0">
                <a:latin typeface="Tahoma" charset="0"/>
                <a:sym typeface="Wingdings" charset="2"/>
              </a:rPr>
              <a:t> </a:t>
            </a:r>
            <a:r>
              <a:rPr kumimoji="1" lang="en-US" sz="1350" dirty="0">
                <a:solidFill>
                  <a:srgbClr val="0066FF"/>
                </a:solidFill>
                <a:latin typeface="Tahoma" charset="0"/>
                <a:sym typeface="Wingdings" charset="2"/>
              </a:rPr>
              <a:t>children</a:t>
            </a:r>
            <a:r>
              <a:rPr kumimoji="1" lang="en-US" sz="1350" dirty="0">
                <a:latin typeface="Tahoma" charset="0"/>
                <a:sym typeface="Wingdings" charset="2"/>
              </a:rPr>
              <a:t> not empty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endParaRPr kumimoji="1" lang="en-US" sz="1350" dirty="0">
              <a:latin typeface="Tahoma" charset="0"/>
              <a:sym typeface="Wingdings" charset="2"/>
            </a:endParaRP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350" dirty="0">
                <a:latin typeface="Tahoma" charset="0"/>
                <a:sym typeface="Wingdings" charset="2"/>
              </a:rPr>
              <a:t>				</a:t>
            </a:r>
            <a:r>
              <a:rPr kumimoji="1" lang="en-US" sz="1350" i="1" dirty="0">
                <a:latin typeface="Tahoma" charset="0"/>
                <a:sym typeface="Wingdings" charset="2"/>
              </a:rPr>
              <a:t>[… see next slide …]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350" dirty="0">
                <a:latin typeface="Tahoma" charset="0"/>
                <a:sym typeface="Wingdings" charset="2"/>
              </a:rPr>
              <a:t>		</a:t>
            </a:r>
            <a:r>
              <a:rPr kumimoji="1" lang="en-US" sz="1350" b="1" dirty="0">
                <a:latin typeface="Tahoma" charset="0"/>
                <a:sym typeface="Wingdings" charset="2"/>
              </a:rPr>
              <a:t>end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350" dirty="0">
                <a:latin typeface="Tahoma" charset="0"/>
                <a:sym typeface="Wingdings" charset="2"/>
              </a:rPr>
              <a:t>		</a:t>
            </a:r>
            <a:r>
              <a:rPr kumimoji="1" lang="en-US" sz="1350" dirty="0">
                <a:solidFill>
                  <a:srgbClr val="0066FF"/>
                </a:solidFill>
                <a:latin typeface="Tahoma" charset="0"/>
                <a:sym typeface="Wingdings" charset="2"/>
              </a:rPr>
              <a:t>closed</a:t>
            </a:r>
            <a:r>
              <a:rPr kumimoji="1" lang="en-US" sz="1350" dirty="0">
                <a:latin typeface="Tahoma" charset="0"/>
                <a:sym typeface="Wingdings" charset="2"/>
              </a:rPr>
              <a:t>  Insert(</a:t>
            </a:r>
            <a:r>
              <a:rPr kumimoji="1" lang="en-US" sz="1350" dirty="0">
                <a:solidFill>
                  <a:srgbClr val="0066FF"/>
                </a:solidFill>
                <a:latin typeface="Tahoma" charset="0"/>
                <a:sym typeface="Wingdings" charset="2"/>
              </a:rPr>
              <a:t>closed</a:t>
            </a:r>
            <a:r>
              <a:rPr kumimoji="1" lang="en-US" sz="1350" dirty="0">
                <a:latin typeface="Tahoma" charset="0"/>
                <a:sym typeface="Wingdings" charset="2"/>
              </a:rPr>
              <a:t>, </a:t>
            </a:r>
            <a:r>
              <a:rPr kumimoji="1" lang="en-US" sz="1350" dirty="0" err="1">
                <a:solidFill>
                  <a:srgbClr val="0066FF"/>
                </a:solidFill>
                <a:latin typeface="Tahoma" charset="0"/>
                <a:sym typeface="Wingdings" charset="2"/>
              </a:rPr>
              <a:t>currnode</a:t>
            </a:r>
            <a:r>
              <a:rPr kumimoji="1" lang="en-US" sz="1350" dirty="0">
                <a:latin typeface="Tahoma" charset="0"/>
                <a:sym typeface="Wingdings" charset="2"/>
              </a:rPr>
              <a:t>)		</a:t>
            </a:r>
            <a:r>
              <a:rPr kumimoji="1" lang="en-US" sz="1350" dirty="0">
                <a:solidFill>
                  <a:srgbClr val="FF0000"/>
                </a:solidFill>
                <a:latin typeface="Tahoma" charset="0"/>
                <a:sym typeface="Wingdings" charset="2"/>
              </a:rPr>
              <a:t> // already visited</a:t>
            </a:r>
            <a:endParaRPr kumimoji="1" lang="en-US" sz="1350" b="1" dirty="0">
              <a:latin typeface="Tahoma" charset="0"/>
              <a:sym typeface="Wingdings" charset="2"/>
            </a:endParaRP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350" dirty="0">
                <a:latin typeface="Tahoma" charset="0"/>
                <a:sym typeface="Wingdings" charset="2"/>
              </a:rPr>
              <a:t>		</a:t>
            </a:r>
            <a:r>
              <a:rPr kumimoji="1" lang="en-US" sz="1350" dirty="0">
                <a:solidFill>
                  <a:srgbClr val="0066FF"/>
                </a:solidFill>
                <a:latin typeface="Tahoma" charset="0"/>
                <a:sym typeface="Wingdings" charset="2"/>
              </a:rPr>
              <a:t>open</a:t>
            </a:r>
            <a:r>
              <a:rPr kumimoji="1" lang="en-US" sz="1350" dirty="0">
                <a:latin typeface="Tahoma" charset="0"/>
                <a:sym typeface="Wingdings" charset="2"/>
              </a:rPr>
              <a:t>  Sort-By-</a:t>
            </a:r>
            <a:r>
              <a:rPr kumimoji="1" lang="en-US" sz="1350" dirty="0" err="1">
                <a:latin typeface="Tahoma" charset="0"/>
                <a:sym typeface="Wingdings" charset="2"/>
              </a:rPr>
              <a:t>PathCost</a:t>
            </a:r>
            <a:r>
              <a:rPr kumimoji="1" lang="en-US" sz="1350" dirty="0">
                <a:latin typeface="Tahoma" charset="0"/>
                <a:sym typeface="Wingdings" charset="2"/>
              </a:rPr>
              <a:t>(</a:t>
            </a:r>
            <a:r>
              <a:rPr kumimoji="1" lang="en-US" sz="1350" dirty="0">
                <a:solidFill>
                  <a:srgbClr val="0066FF"/>
                </a:solidFill>
                <a:latin typeface="Tahoma" charset="0"/>
                <a:sym typeface="Wingdings" charset="2"/>
              </a:rPr>
              <a:t>open</a:t>
            </a:r>
            <a:r>
              <a:rPr kumimoji="1" lang="en-US" sz="1350" dirty="0">
                <a:latin typeface="Tahoma" charset="0"/>
                <a:sym typeface="Wingdings" charset="2"/>
              </a:rPr>
              <a:t>)		</a:t>
            </a:r>
            <a:r>
              <a:rPr kumimoji="1" lang="en-US" sz="1350" dirty="0">
                <a:solidFill>
                  <a:srgbClr val="FF0000"/>
                </a:solidFill>
                <a:latin typeface="Tahoma" charset="0"/>
                <a:sym typeface="Wingdings" charset="2"/>
              </a:rPr>
              <a:t> // frontier</a:t>
            </a:r>
            <a:endParaRPr kumimoji="1" lang="en-US" sz="1350" b="1" dirty="0">
              <a:latin typeface="Tahoma" charset="0"/>
              <a:sym typeface="Wingdings" charset="2"/>
            </a:endParaRP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350" b="1" dirty="0">
                <a:latin typeface="Tahoma" charset="0"/>
                <a:sym typeface="Wingdings" charset="2"/>
              </a:rPr>
              <a:t>	end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19B397F-3487-D24C-AA95-DA5D131EB6C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Concept Review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2546" y="785812"/>
            <a:ext cx="8178800" cy="3571875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How to define a “problem”?</a:t>
            </a:r>
          </a:p>
          <a:p>
            <a:pPr marL="342900" lvl="1" indent="0">
              <a:buNone/>
            </a:pPr>
            <a:r>
              <a:rPr lang="en-US" sz="1500" dirty="0"/>
              <a:t>1.?	</a:t>
            </a:r>
          </a:p>
          <a:p>
            <a:pPr marL="342900" lvl="1" indent="0">
              <a:buNone/>
            </a:pPr>
            <a:r>
              <a:rPr lang="en-US" sz="1500" dirty="0"/>
              <a:t>2. ?	</a:t>
            </a:r>
          </a:p>
          <a:p>
            <a:pPr marL="342900" lvl="1" indent="0">
              <a:buNone/>
            </a:pPr>
            <a:r>
              <a:rPr lang="en-US" sz="1500" dirty="0"/>
              <a:t>3. ?	</a:t>
            </a:r>
          </a:p>
          <a:p>
            <a:pPr marL="342900" lvl="1" indent="0">
              <a:buNone/>
            </a:pPr>
            <a:r>
              <a:rPr lang="en-US" sz="1500" dirty="0"/>
              <a:t>4. ?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What is a “solution”?</a:t>
            </a:r>
          </a:p>
          <a:p>
            <a:pPr marL="0" indent="0">
              <a:buNone/>
            </a:pPr>
            <a:r>
              <a:rPr lang="en-US" sz="1600" b="1" dirty="0"/>
              <a:t>What is a “problem space”?</a:t>
            </a:r>
          </a:p>
          <a:p>
            <a:pPr marL="0" indent="0">
              <a:buNone/>
            </a:pPr>
            <a:r>
              <a:rPr lang="en-US" sz="1600" b="1" dirty="0"/>
              <a:t>What is a “search tree”?</a:t>
            </a:r>
          </a:p>
          <a:p>
            <a:pPr marL="0" indent="0">
              <a:buNone/>
            </a:pPr>
            <a:r>
              <a:rPr lang="en-US" sz="1600" b="1" dirty="0"/>
              <a:t>How to find a solution?</a:t>
            </a:r>
          </a:p>
          <a:p>
            <a:pPr marL="342900" lvl="1" indent="0">
              <a:buNone/>
            </a:pPr>
            <a:r>
              <a:rPr lang="en-US" sz="1500" dirty="0"/>
              <a:t>Where is your </a:t>
            </a:r>
            <a:r>
              <a:rPr lang="en-US" sz="1500" b="1" u="sng" dirty="0"/>
              <a:t>frontier</a:t>
            </a:r>
            <a:r>
              <a:rPr lang="en-US" sz="1500" dirty="0"/>
              <a:t> in your search?</a:t>
            </a:r>
          </a:p>
          <a:p>
            <a:pPr marL="342900" lvl="1" indent="0">
              <a:buNone/>
            </a:pPr>
            <a:r>
              <a:rPr lang="en-US" sz="1500" dirty="0"/>
              <a:t>How to manage your “soldiers” during the search?</a:t>
            </a:r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639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840210B-C9A8-6648-BB11-2117AB3C1E00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32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Clean Robust Algorithm</a:t>
            </a:r>
          </a:p>
        </p:txBody>
      </p:sp>
      <p:sp>
        <p:nvSpPr>
          <p:cNvPr id="1321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 </a:t>
            </a:r>
          </a:p>
        </p:txBody>
      </p:sp>
      <p:sp>
        <p:nvSpPr>
          <p:cNvPr id="132102" name="Rectangle 4"/>
          <p:cNvSpPr>
            <a:spLocks noChangeArrowheads="1"/>
          </p:cNvSpPr>
          <p:nvPr/>
        </p:nvSpPr>
        <p:spPr bwMode="auto">
          <a:xfrm>
            <a:off x="1371600" y="971550"/>
            <a:ext cx="7010400" cy="4057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350" i="1">
                <a:latin typeface="Tahoma" charset="0"/>
                <a:sym typeface="Wingdings" charset="2"/>
              </a:rPr>
              <a:t>[… see previous slide …]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350">
                <a:latin typeface="Tahoma" charset="0"/>
                <a:sym typeface="Wingdings" charset="2"/>
              </a:rPr>
              <a:t>		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children</a:t>
            </a:r>
            <a:r>
              <a:rPr kumimoji="1" lang="en-US" sz="1350">
                <a:latin typeface="Tahoma" charset="0"/>
                <a:sym typeface="Wingdings" charset="2"/>
              </a:rPr>
              <a:t>  Expand(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currnode</a:t>
            </a:r>
            <a:r>
              <a:rPr kumimoji="1" lang="en-US" sz="1350">
                <a:latin typeface="Tahoma" charset="0"/>
                <a:sym typeface="Wingdings" charset="2"/>
              </a:rPr>
              <a:t>, Operators[problem])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350">
                <a:latin typeface="Tahoma" charset="0"/>
                <a:sym typeface="Wingdings" charset="2"/>
              </a:rPr>
              <a:t>		</a:t>
            </a:r>
            <a:r>
              <a:rPr kumimoji="1" lang="en-US" sz="1350" b="1">
                <a:latin typeface="Tahoma" charset="0"/>
                <a:sym typeface="Wingdings" charset="2"/>
              </a:rPr>
              <a:t>while</a:t>
            </a:r>
            <a:r>
              <a:rPr kumimoji="1" lang="en-US" sz="1350">
                <a:latin typeface="Tahoma" charset="0"/>
                <a:sym typeface="Wingdings" charset="2"/>
              </a:rPr>
              <a:t> 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children</a:t>
            </a:r>
            <a:r>
              <a:rPr kumimoji="1" lang="en-US" sz="1350">
                <a:latin typeface="Tahoma" charset="0"/>
                <a:sym typeface="Wingdings" charset="2"/>
              </a:rPr>
              <a:t> not empty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350">
                <a:latin typeface="Tahoma" charset="0"/>
                <a:sym typeface="Wingdings" charset="2"/>
              </a:rPr>
              <a:t>			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child</a:t>
            </a:r>
            <a:r>
              <a:rPr kumimoji="1" lang="en-US" sz="1350">
                <a:latin typeface="Tahoma" charset="0"/>
                <a:sym typeface="Wingdings" charset="2"/>
              </a:rPr>
              <a:t>  Remove-Front(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children</a:t>
            </a:r>
            <a:r>
              <a:rPr kumimoji="1" lang="en-US" sz="1350">
                <a:latin typeface="Tahoma" charset="0"/>
                <a:sym typeface="Wingdings" charset="2"/>
              </a:rPr>
              <a:t>)</a:t>
            </a:r>
            <a:endParaRPr kumimoji="1" lang="en-US" sz="1350" b="1">
              <a:latin typeface="Tahoma" charset="0"/>
              <a:sym typeface="Wingdings" charset="2"/>
            </a:endParaRP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350">
                <a:latin typeface="Tahoma" charset="0"/>
                <a:sym typeface="Wingdings" charset="2"/>
              </a:rPr>
              <a:t>			</a:t>
            </a:r>
            <a:r>
              <a:rPr kumimoji="1" lang="en-US" sz="1350" b="1">
                <a:latin typeface="Tahoma" charset="0"/>
                <a:sym typeface="Wingdings" charset="2"/>
              </a:rPr>
              <a:t>if</a:t>
            </a:r>
            <a:r>
              <a:rPr kumimoji="1" lang="en-US" sz="1350">
                <a:latin typeface="Tahoma" charset="0"/>
                <a:sym typeface="Wingdings" charset="2"/>
              </a:rPr>
              <a:t> no node in 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open</a:t>
            </a:r>
            <a:r>
              <a:rPr kumimoji="1" lang="en-US" sz="1350">
                <a:latin typeface="Tahoma" charset="0"/>
                <a:sym typeface="Wingdings" charset="2"/>
              </a:rPr>
              <a:t> or 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closed</a:t>
            </a:r>
            <a:r>
              <a:rPr kumimoji="1" lang="en-US" sz="1350">
                <a:latin typeface="Tahoma" charset="0"/>
                <a:sym typeface="Wingdings" charset="2"/>
              </a:rPr>
              <a:t> has 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child</a:t>
            </a:r>
            <a:r>
              <a:rPr kumimoji="1" lang="en-US" sz="1350">
                <a:latin typeface="Tahoma" charset="0"/>
                <a:sym typeface="Wingdings" charset="2"/>
              </a:rPr>
              <a:t>’s state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350">
                <a:latin typeface="Tahoma" charset="0"/>
                <a:sym typeface="Wingdings" charset="2"/>
              </a:rPr>
              <a:t>				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open</a:t>
            </a:r>
            <a:r>
              <a:rPr kumimoji="1" lang="en-US" sz="1350">
                <a:latin typeface="Tahoma" charset="0"/>
                <a:sym typeface="Wingdings" charset="2"/>
              </a:rPr>
              <a:t>  Queuing-Fn(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open</a:t>
            </a:r>
            <a:r>
              <a:rPr kumimoji="1" lang="en-US" sz="1350">
                <a:latin typeface="Tahoma" charset="0"/>
                <a:sym typeface="Wingdings" charset="2"/>
              </a:rPr>
              <a:t>, 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child</a:t>
            </a:r>
            <a:r>
              <a:rPr kumimoji="1" lang="en-US" sz="1350">
                <a:latin typeface="Tahoma" charset="0"/>
                <a:sym typeface="Wingdings" charset="2"/>
              </a:rPr>
              <a:t>)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350">
                <a:latin typeface="Tahoma" charset="0"/>
                <a:sym typeface="Wingdings" charset="2"/>
              </a:rPr>
              <a:t>			</a:t>
            </a:r>
            <a:r>
              <a:rPr kumimoji="1" lang="en-US" sz="1350" b="1">
                <a:latin typeface="Tahoma" charset="0"/>
                <a:sym typeface="Wingdings" charset="2"/>
              </a:rPr>
              <a:t>else if</a:t>
            </a:r>
            <a:r>
              <a:rPr kumimoji="1" lang="en-US" sz="1350">
                <a:latin typeface="Tahoma" charset="0"/>
                <a:sym typeface="Wingdings" charset="2"/>
              </a:rPr>
              <a:t> there exists 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node</a:t>
            </a:r>
            <a:r>
              <a:rPr kumimoji="1" lang="en-US" sz="1350">
                <a:latin typeface="Tahoma" charset="0"/>
                <a:sym typeface="Wingdings" charset="2"/>
              </a:rPr>
              <a:t> in 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open</a:t>
            </a:r>
            <a:r>
              <a:rPr kumimoji="1" lang="en-US" sz="1350">
                <a:latin typeface="Tahoma" charset="0"/>
                <a:sym typeface="Wingdings" charset="2"/>
              </a:rPr>
              <a:t> that has 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child</a:t>
            </a:r>
            <a:r>
              <a:rPr kumimoji="1" lang="en-US" sz="1350">
                <a:latin typeface="Tahoma" charset="0"/>
                <a:sym typeface="Wingdings" charset="2"/>
              </a:rPr>
              <a:t>’s state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350">
                <a:latin typeface="Tahoma" charset="0"/>
                <a:sym typeface="Wingdings" charset="2"/>
              </a:rPr>
              <a:t>				if PathCost(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child</a:t>
            </a:r>
            <a:r>
              <a:rPr kumimoji="1" lang="en-US" sz="1350">
                <a:latin typeface="Tahoma" charset="0"/>
                <a:sym typeface="Wingdings" charset="2"/>
              </a:rPr>
              <a:t>) &lt; PathCost(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node</a:t>
            </a:r>
            <a:r>
              <a:rPr kumimoji="1" lang="en-US" sz="1350">
                <a:latin typeface="Tahoma" charset="0"/>
                <a:sym typeface="Wingdings" charset="2"/>
              </a:rPr>
              <a:t>)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350">
                <a:latin typeface="Tahoma" charset="0"/>
                <a:sym typeface="Wingdings" charset="2"/>
              </a:rPr>
              <a:t>					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open</a:t>
            </a:r>
            <a:r>
              <a:rPr kumimoji="1" lang="en-US" sz="1350">
                <a:latin typeface="Tahoma" charset="0"/>
                <a:sym typeface="Wingdings" charset="2"/>
              </a:rPr>
              <a:t>  Delete-Node(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open</a:t>
            </a:r>
            <a:r>
              <a:rPr kumimoji="1" lang="en-US" sz="1350">
                <a:latin typeface="Tahoma" charset="0"/>
                <a:sym typeface="Wingdings" charset="2"/>
              </a:rPr>
              <a:t>, 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node</a:t>
            </a:r>
            <a:r>
              <a:rPr kumimoji="1" lang="en-US" sz="1350">
                <a:latin typeface="Tahoma" charset="0"/>
                <a:sym typeface="Wingdings" charset="2"/>
              </a:rPr>
              <a:t>)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350" b="1">
                <a:latin typeface="Tahoma" charset="0"/>
                <a:sym typeface="Wingdings" charset="2"/>
              </a:rPr>
              <a:t>					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open</a:t>
            </a:r>
            <a:r>
              <a:rPr kumimoji="1" lang="en-US" sz="1350">
                <a:latin typeface="Tahoma" charset="0"/>
                <a:sym typeface="Wingdings" charset="2"/>
              </a:rPr>
              <a:t>  Queuing-Fn(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open</a:t>
            </a:r>
            <a:r>
              <a:rPr kumimoji="1" lang="en-US" sz="1350">
                <a:latin typeface="Tahoma" charset="0"/>
                <a:sym typeface="Wingdings" charset="2"/>
              </a:rPr>
              <a:t>, 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child</a:t>
            </a:r>
            <a:r>
              <a:rPr kumimoji="1" lang="en-US" sz="1350">
                <a:latin typeface="Tahoma" charset="0"/>
                <a:sym typeface="Wingdings" charset="2"/>
              </a:rPr>
              <a:t>)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350">
                <a:latin typeface="Tahoma" charset="0"/>
                <a:sym typeface="Wingdings" charset="2"/>
              </a:rPr>
              <a:t>			</a:t>
            </a:r>
            <a:r>
              <a:rPr kumimoji="1" lang="en-US" sz="1350" b="1">
                <a:latin typeface="Tahoma" charset="0"/>
                <a:sym typeface="Wingdings" charset="2"/>
              </a:rPr>
              <a:t>else if</a:t>
            </a:r>
            <a:r>
              <a:rPr kumimoji="1" lang="en-US" sz="1350">
                <a:latin typeface="Tahoma" charset="0"/>
                <a:sym typeface="Wingdings" charset="2"/>
              </a:rPr>
              <a:t> there exists 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node</a:t>
            </a:r>
            <a:r>
              <a:rPr kumimoji="1" lang="en-US" sz="1350">
                <a:latin typeface="Tahoma" charset="0"/>
                <a:sym typeface="Wingdings" charset="2"/>
              </a:rPr>
              <a:t> in 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closed</a:t>
            </a:r>
            <a:r>
              <a:rPr kumimoji="1" lang="en-US" sz="1350">
                <a:latin typeface="Tahoma" charset="0"/>
                <a:sym typeface="Wingdings" charset="2"/>
              </a:rPr>
              <a:t> that has 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child</a:t>
            </a:r>
            <a:r>
              <a:rPr kumimoji="1" lang="en-US" sz="1350">
                <a:latin typeface="Tahoma" charset="0"/>
                <a:sym typeface="Wingdings" charset="2"/>
              </a:rPr>
              <a:t>’s state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350">
                <a:latin typeface="Tahoma" charset="0"/>
                <a:sym typeface="Wingdings" charset="2"/>
              </a:rPr>
              <a:t>				if PathCost(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child</a:t>
            </a:r>
            <a:r>
              <a:rPr kumimoji="1" lang="en-US" sz="1350">
                <a:latin typeface="Tahoma" charset="0"/>
                <a:sym typeface="Wingdings" charset="2"/>
              </a:rPr>
              <a:t>) &lt; PathCost(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node</a:t>
            </a:r>
            <a:r>
              <a:rPr kumimoji="1" lang="en-US" sz="1350">
                <a:latin typeface="Tahoma" charset="0"/>
                <a:sym typeface="Wingdings" charset="2"/>
              </a:rPr>
              <a:t>)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350">
                <a:latin typeface="Tahoma" charset="0"/>
                <a:sym typeface="Wingdings" charset="2"/>
              </a:rPr>
              <a:t>					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closed</a:t>
            </a:r>
            <a:r>
              <a:rPr kumimoji="1" lang="en-US" sz="1350">
                <a:latin typeface="Tahoma" charset="0"/>
                <a:sym typeface="Wingdings" charset="2"/>
              </a:rPr>
              <a:t>  Delete-Node(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closed</a:t>
            </a:r>
            <a:r>
              <a:rPr kumimoji="1" lang="en-US" sz="1350">
                <a:latin typeface="Tahoma" charset="0"/>
                <a:sym typeface="Wingdings" charset="2"/>
              </a:rPr>
              <a:t>, 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node</a:t>
            </a:r>
            <a:r>
              <a:rPr kumimoji="1" lang="en-US" sz="1350">
                <a:latin typeface="Tahoma" charset="0"/>
                <a:sym typeface="Wingdings" charset="2"/>
              </a:rPr>
              <a:t>)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350" b="1">
                <a:latin typeface="Tahoma" charset="0"/>
                <a:sym typeface="Wingdings" charset="2"/>
              </a:rPr>
              <a:t>					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open</a:t>
            </a:r>
            <a:r>
              <a:rPr kumimoji="1" lang="en-US" sz="1350">
                <a:latin typeface="Tahoma" charset="0"/>
                <a:sym typeface="Wingdings" charset="2"/>
              </a:rPr>
              <a:t>  Queuing-Fn(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open</a:t>
            </a:r>
            <a:r>
              <a:rPr kumimoji="1" lang="en-US" sz="1350">
                <a:latin typeface="Tahoma" charset="0"/>
                <a:sym typeface="Wingdings" charset="2"/>
              </a:rPr>
              <a:t>, </a:t>
            </a:r>
            <a:r>
              <a:rPr kumimoji="1" lang="en-US" sz="1350">
                <a:solidFill>
                  <a:srgbClr val="0066FF"/>
                </a:solidFill>
                <a:latin typeface="Tahoma" charset="0"/>
                <a:sym typeface="Wingdings" charset="2"/>
              </a:rPr>
              <a:t>child</a:t>
            </a:r>
            <a:r>
              <a:rPr kumimoji="1" lang="en-US" sz="1350">
                <a:latin typeface="Tahoma" charset="0"/>
                <a:sym typeface="Wingdings" charset="2"/>
              </a:rPr>
              <a:t>)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350">
                <a:latin typeface="Tahoma" charset="0"/>
                <a:sym typeface="Wingdings" charset="2"/>
              </a:rPr>
              <a:t>		</a:t>
            </a:r>
            <a:r>
              <a:rPr kumimoji="1" lang="en-US" sz="1350" b="1">
                <a:latin typeface="Tahoma" charset="0"/>
                <a:sym typeface="Wingdings" charset="2"/>
              </a:rPr>
              <a:t>end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350" i="1">
                <a:latin typeface="Tahoma" charset="0"/>
                <a:sym typeface="Wingdings" charset="2"/>
              </a:rPr>
              <a:t>[… see previous slide …]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A0B6217-DB2F-194E-80FB-6079F4D02FA5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33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pSp>
        <p:nvGrpSpPr>
          <p:cNvPr id="133125" name="Group 45"/>
          <p:cNvGrpSpPr>
            <a:grpSpLocks/>
          </p:cNvGrpSpPr>
          <p:nvPr/>
        </p:nvGrpSpPr>
        <p:grpSpPr bwMode="auto">
          <a:xfrm>
            <a:off x="1257300" y="1085850"/>
            <a:ext cx="2915841" cy="3143250"/>
            <a:chOff x="96" y="912"/>
            <a:chExt cx="2664" cy="2872"/>
          </a:xfrm>
        </p:grpSpPr>
        <p:sp>
          <p:nvSpPr>
            <p:cNvPr id="133128" name="Rectangle 4"/>
            <p:cNvSpPr>
              <a:spLocks noChangeArrowheads="1"/>
            </p:cNvSpPr>
            <p:nvPr/>
          </p:nvSpPr>
          <p:spPr bwMode="auto">
            <a:xfrm>
              <a:off x="96" y="912"/>
              <a:ext cx="2664" cy="28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277510" name="Oval 6"/>
            <p:cNvSpPr>
              <a:spLocks noChangeArrowheads="1"/>
            </p:cNvSpPr>
            <p:nvPr/>
          </p:nvSpPr>
          <p:spPr bwMode="auto">
            <a:xfrm>
              <a:off x="969" y="3368"/>
              <a:ext cx="372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G</a:t>
              </a:r>
            </a:p>
          </p:txBody>
        </p:sp>
        <p:sp>
          <p:nvSpPr>
            <p:cNvPr id="133130" name="Freeform 7"/>
            <p:cNvSpPr>
              <a:spLocks/>
            </p:cNvSpPr>
            <p:nvPr/>
          </p:nvSpPr>
          <p:spPr bwMode="auto">
            <a:xfrm>
              <a:off x="158" y="1953"/>
              <a:ext cx="1027" cy="1456"/>
            </a:xfrm>
            <a:custGeom>
              <a:avLst/>
              <a:gdLst>
                <a:gd name="T0" fmla="*/ 173 w 1184"/>
                <a:gd name="T1" fmla="*/ 0 h 1680"/>
                <a:gd name="T2" fmla="*/ 47 w 1184"/>
                <a:gd name="T3" fmla="*/ 313 h 1680"/>
                <a:gd name="T4" fmla="*/ 455 w 1184"/>
                <a:gd name="T5" fmla="*/ 500 h 1680"/>
                <a:gd name="T6" fmla="*/ 266 w 1184"/>
                <a:gd name="T7" fmla="*/ 875 h 1680"/>
                <a:gd name="T8" fmla="*/ 705 w 1184"/>
                <a:gd name="T9" fmla="*/ 875 h 1680"/>
                <a:gd name="T10" fmla="*/ 673 w 1184"/>
                <a:gd name="T11" fmla="*/ 1094 h 16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84"/>
                <a:gd name="T19" fmla="*/ 0 h 1680"/>
                <a:gd name="T20" fmla="*/ 1184 w 1184"/>
                <a:gd name="T21" fmla="*/ 1680 h 16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84" h="1680">
                  <a:moveTo>
                    <a:pt x="264" y="0"/>
                  </a:moveTo>
                  <a:cubicBezTo>
                    <a:pt x="132" y="176"/>
                    <a:pt x="0" y="352"/>
                    <a:pt x="72" y="480"/>
                  </a:cubicBezTo>
                  <a:cubicBezTo>
                    <a:pt x="144" y="608"/>
                    <a:pt x="640" y="624"/>
                    <a:pt x="696" y="768"/>
                  </a:cubicBezTo>
                  <a:cubicBezTo>
                    <a:pt x="752" y="912"/>
                    <a:pt x="344" y="1248"/>
                    <a:pt x="408" y="1344"/>
                  </a:cubicBezTo>
                  <a:cubicBezTo>
                    <a:pt x="472" y="1440"/>
                    <a:pt x="976" y="1288"/>
                    <a:pt x="1080" y="1344"/>
                  </a:cubicBezTo>
                  <a:cubicBezTo>
                    <a:pt x="1184" y="1400"/>
                    <a:pt x="1048" y="1624"/>
                    <a:pt x="1032" y="168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277512" name="Text Box 8"/>
            <p:cNvSpPr txBox="1">
              <a:spLocks noChangeArrowheads="1"/>
            </p:cNvSpPr>
            <p:nvPr/>
          </p:nvSpPr>
          <p:spPr bwMode="auto">
            <a:xfrm>
              <a:off x="336" y="2615"/>
              <a:ext cx="492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100</a:t>
              </a:r>
            </a:p>
          </p:txBody>
        </p:sp>
        <p:cxnSp>
          <p:nvCxnSpPr>
            <p:cNvPr id="133132" name="AutoShape 10"/>
            <p:cNvCxnSpPr>
              <a:cxnSpLocks noChangeShapeType="1"/>
              <a:stCxn id="277527" idx="3"/>
              <a:endCxn id="277510" idx="6"/>
            </p:cNvCxnSpPr>
            <p:nvPr/>
          </p:nvCxnSpPr>
          <p:spPr bwMode="auto">
            <a:xfrm flipH="1">
              <a:off x="1353" y="3404"/>
              <a:ext cx="255" cy="15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7515" name="Text Box 11"/>
            <p:cNvSpPr txBox="1">
              <a:spLocks noChangeArrowheads="1"/>
            </p:cNvSpPr>
            <p:nvPr/>
          </p:nvSpPr>
          <p:spPr bwMode="auto">
            <a:xfrm>
              <a:off x="1461" y="3446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77517" name="Oval 13"/>
            <p:cNvSpPr>
              <a:spLocks noChangeArrowheads="1"/>
            </p:cNvSpPr>
            <p:nvPr/>
          </p:nvSpPr>
          <p:spPr bwMode="auto">
            <a:xfrm>
              <a:off x="2136" y="1911"/>
              <a:ext cx="374" cy="3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D</a:t>
              </a:r>
            </a:p>
          </p:txBody>
        </p:sp>
        <p:cxnSp>
          <p:nvCxnSpPr>
            <p:cNvPr id="133135" name="AutoShape 14"/>
            <p:cNvCxnSpPr>
              <a:cxnSpLocks noChangeShapeType="1"/>
              <a:stCxn id="277535" idx="5"/>
              <a:endCxn id="277517" idx="0"/>
            </p:cNvCxnSpPr>
            <p:nvPr/>
          </p:nvCxnSpPr>
          <p:spPr bwMode="auto">
            <a:xfrm>
              <a:off x="2164" y="1657"/>
              <a:ext cx="159" cy="24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7519" name="Text Box 15"/>
            <p:cNvSpPr txBox="1">
              <a:spLocks noChangeArrowheads="1"/>
            </p:cNvSpPr>
            <p:nvPr/>
          </p:nvSpPr>
          <p:spPr bwMode="auto">
            <a:xfrm>
              <a:off x="2211" y="1575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77522" name="Oval 18"/>
            <p:cNvSpPr>
              <a:spLocks noChangeArrowheads="1"/>
            </p:cNvSpPr>
            <p:nvPr/>
          </p:nvSpPr>
          <p:spPr bwMode="auto">
            <a:xfrm>
              <a:off x="2053" y="2578"/>
              <a:ext cx="375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E</a:t>
              </a:r>
            </a:p>
          </p:txBody>
        </p:sp>
        <p:cxnSp>
          <p:nvCxnSpPr>
            <p:cNvPr id="133138" name="AutoShape 19"/>
            <p:cNvCxnSpPr>
              <a:cxnSpLocks noChangeShapeType="1"/>
              <a:stCxn id="277517" idx="4"/>
              <a:endCxn id="277522" idx="0"/>
            </p:cNvCxnSpPr>
            <p:nvPr/>
          </p:nvCxnSpPr>
          <p:spPr bwMode="auto">
            <a:xfrm flipH="1">
              <a:off x="2240" y="2293"/>
              <a:ext cx="84" cy="27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7524" name="Text Box 20"/>
            <p:cNvSpPr txBox="1">
              <a:spLocks noChangeArrowheads="1"/>
            </p:cNvSpPr>
            <p:nvPr/>
          </p:nvSpPr>
          <p:spPr bwMode="auto">
            <a:xfrm>
              <a:off x="2294" y="2323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77527" name="Oval 23"/>
            <p:cNvSpPr>
              <a:spLocks noChangeArrowheads="1"/>
            </p:cNvSpPr>
            <p:nvPr/>
          </p:nvSpPr>
          <p:spPr bwMode="auto">
            <a:xfrm>
              <a:off x="1553" y="3077"/>
              <a:ext cx="374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F</a:t>
              </a:r>
            </a:p>
          </p:txBody>
        </p:sp>
        <p:cxnSp>
          <p:nvCxnSpPr>
            <p:cNvPr id="133141" name="AutoShape 24"/>
            <p:cNvCxnSpPr>
              <a:cxnSpLocks noChangeShapeType="1"/>
              <a:stCxn id="277522" idx="3"/>
              <a:endCxn id="277527" idx="7"/>
            </p:cNvCxnSpPr>
            <p:nvPr/>
          </p:nvCxnSpPr>
          <p:spPr bwMode="auto">
            <a:xfrm flipH="1">
              <a:off x="1873" y="2905"/>
              <a:ext cx="234" cy="21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7529" name="Text Box 25"/>
            <p:cNvSpPr txBox="1">
              <a:spLocks noChangeArrowheads="1"/>
            </p:cNvSpPr>
            <p:nvPr/>
          </p:nvSpPr>
          <p:spPr bwMode="auto">
            <a:xfrm>
              <a:off x="2002" y="2990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77533" name="Oval 29"/>
            <p:cNvSpPr>
              <a:spLocks noChangeArrowheads="1"/>
            </p:cNvSpPr>
            <p:nvPr/>
          </p:nvSpPr>
          <p:spPr bwMode="auto">
            <a:xfrm>
              <a:off x="1262" y="954"/>
              <a:ext cx="374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S</a:t>
              </a:r>
            </a:p>
          </p:txBody>
        </p:sp>
        <p:sp>
          <p:nvSpPr>
            <p:cNvPr id="277534" name="Oval 30"/>
            <p:cNvSpPr>
              <a:spLocks noChangeArrowheads="1"/>
            </p:cNvSpPr>
            <p:nvPr/>
          </p:nvSpPr>
          <p:spPr bwMode="auto">
            <a:xfrm>
              <a:off x="721" y="1204"/>
              <a:ext cx="372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A</a:t>
              </a:r>
            </a:p>
          </p:txBody>
        </p:sp>
        <p:sp>
          <p:nvSpPr>
            <p:cNvPr id="277535" name="Oval 31"/>
            <p:cNvSpPr>
              <a:spLocks noChangeArrowheads="1"/>
            </p:cNvSpPr>
            <p:nvPr/>
          </p:nvSpPr>
          <p:spPr bwMode="auto">
            <a:xfrm>
              <a:off x="1845" y="1329"/>
              <a:ext cx="374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C</a:t>
              </a:r>
            </a:p>
          </p:txBody>
        </p:sp>
        <p:cxnSp>
          <p:nvCxnSpPr>
            <p:cNvPr id="133146" name="AutoShape 32"/>
            <p:cNvCxnSpPr>
              <a:cxnSpLocks noChangeShapeType="1"/>
              <a:stCxn id="277533" idx="2"/>
              <a:endCxn id="277534" idx="7"/>
            </p:cNvCxnSpPr>
            <p:nvPr/>
          </p:nvCxnSpPr>
          <p:spPr bwMode="auto">
            <a:xfrm flipH="1">
              <a:off x="1041" y="1141"/>
              <a:ext cx="213" cy="10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3147" name="AutoShape 33"/>
            <p:cNvCxnSpPr>
              <a:cxnSpLocks noChangeShapeType="1"/>
              <a:stCxn id="277533" idx="6"/>
              <a:endCxn id="277535" idx="1"/>
            </p:cNvCxnSpPr>
            <p:nvPr/>
          </p:nvCxnSpPr>
          <p:spPr bwMode="auto">
            <a:xfrm>
              <a:off x="1644" y="1141"/>
              <a:ext cx="255" cy="2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7538" name="Text Box 34"/>
            <p:cNvSpPr txBox="1">
              <a:spLocks noChangeArrowheads="1"/>
            </p:cNvSpPr>
            <p:nvPr/>
          </p:nvSpPr>
          <p:spPr bwMode="auto">
            <a:xfrm>
              <a:off x="1045" y="960"/>
              <a:ext cx="255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  <p:sp>
          <p:nvSpPr>
            <p:cNvPr id="277539" name="Text Box 35"/>
            <p:cNvSpPr txBox="1">
              <a:spLocks noChangeArrowheads="1"/>
            </p:cNvSpPr>
            <p:nvPr/>
          </p:nvSpPr>
          <p:spPr bwMode="auto">
            <a:xfrm>
              <a:off x="1754" y="1075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77543" name="Oval 39"/>
            <p:cNvSpPr>
              <a:spLocks noChangeArrowheads="1"/>
            </p:cNvSpPr>
            <p:nvPr/>
          </p:nvSpPr>
          <p:spPr bwMode="auto">
            <a:xfrm>
              <a:off x="304" y="1620"/>
              <a:ext cx="375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</a:t>
              </a:r>
            </a:p>
          </p:txBody>
        </p:sp>
        <p:cxnSp>
          <p:nvCxnSpPr>
            <p:cNvPr id="133151" name="AutoShape 40"/>
            <p:cNvCxnSpPr>
              <a:cxnSpLocks noChangeShapeType="1"/>
              <a:stCxn id="277534" idx="3"/>
              <a:endCxn id="277543" idx="7"/>
            </p:cNvCxnSpPr>
            <p:nvPr/>
          </p:nvCxnSpPr>
          <p:spPr bwMode="auto">
            <a:xfrm flipH="1">
              <a:off x="624" y="1532"/>
              <a:ext cx="152" cy="1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7545" name="Text Box 41"/>
            <p:cNvSpPr txBox="1">
              <a:spLocks noChangeArrowheads="1"/>
            </p:cNvSpPr>
            <p:nvPr/>
          </p:nvSpPr>
          <p:spPr bwMode="auto">
            <a:xfrm>
              <a:off x="554" y="1379"/>
              <a:ext cx="255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  <p:sp>
          <p:nvSpPr>
            <p:cNvPr id="133153" name="Line 43"/>
            <p:cNvSpPr>
              <a:spLocks noChangeShapeType="1"/>
            </p:cNvSpPr>
            <p:nvPr/>
          </p:nvSpPr>
          <p:spPr bwMode="auto">
            <a:xfrm flipV="1">
              <a:off x="672" y="1632"/>
              <a:ext cx="120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277548" name="Text Box 44"/>
            <p:cNvSpPr txBox="1">
              <a:spLocks noChangeArrowheads="1"/>
            </p:cNvSpPr>
            <p:nvPr/>
          </p:nvSpPr>
          <p:spPr bwMode="auto">
            <a:xfrm>
              <a:off x="1152" y="1776"/>
              <a:ext cx="255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</p:grpSp>
      <p:sp>
        <p:nvSpPr>
          <p:cNvPr id="133126" name="Text Box 46"/>
          <p:cNvSpPr txBox="1">
            <a:spLocks noChangeArrowheads="1"/>
          </p:cNvSpPr>
          <p:nvPr/>
        </p:nvSpPr>
        <p:spPr bwMode="auto">
          <a:xfrm>
            <a:off x="4331494" y="1033462"/>
            <a:ext cx="4279106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latin typeface="Tahoma" charset="0"/>
              </a:rPr>
              <a:t>#          State       Depth       Cost       Parent</a:t>
            </a:r>
          </a:p>
          <a:p>
            <a:endParaRPr lang="en-US" sz="1500" dirty="0">
              <a:latin typeface="Tahoma" charset="0"/>
            </a:endParaRPr>
          </a:p>
          <a:p>
            <a:r>
              <a:rPr lang="en-US" sz="1500" dirty="0">
                <a:latin typeface="Tahoma" charset="0"/>
              </a:rPr>
              <a:t>1	S	0	0	-</a:t>
            </a:r>
          </a:p>
        </p:txBody>
      </p:sp>
      <p:sp>
        <p:nvSpPr>
          <p:cNvPr id="133127" name="Line 47"/>
          <p:cNvSpPr>
            <a:spLocks noChangeShapeType="1"/>
          </p:cNvSpPr>
          <p:nvPr/>
        </p:nvSpPr>
        <p:spPr bwMode="auto">
          <a:xfrm>
            <a:off x="4358118" y="1336478"/>
            <a:ext cx="410008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21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24431AD-2FB2-3744-B19F-2D976A27C339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134149" name="Group 3"/>
          <p:cNvGrpSpPr>
            <a:grpSpLocks/>
          </p:cNvGrpSpPr>
          <p:nvPr/>
        </p:nvGrpSpPr>
        <p:grpSpPr bwMode="auto">
          <a:xfrm>
            <a:off x="1257300" y="1085850"/>
            <a:ext cx="2915841" cy="3143250"/>
            <a:chOff x="96" y="912"/>
            <a:chExt cx="2664" cy="2872"/>
          </a:xfrm>
        </p:grpSpPr>
        <p:sp>
          <p:nvSpPr>
            <p:cNvPr id="134154" name="Rectangle 4"/>
            <p:cNvSpPr>
              <a:spLocks noChangeArrowheads="1"/>
            </p:cNvSpPr>
            <p:nvPr/>
          </p:nvSpPr>
          <p:spPr bwMode="auto">
            <a:xfrm>
              <a:off x="96" y="912"/>
              <a:ext cx="2664" cy="28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278533" name="Oval 5"/>
            <p:cNvSpPr>
              <a:spLocks noChangeArrowheads="1"/>
            </p:cNvSpPr>
            <p:nvPr/>
          </p:nvSpPr>
          <p:spPr bwMode="auto">
            <a:xfrm>
              <a:off x="969" y="3368"/>
              <a:ext cx="372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G</a:t>
              </a:r>
            </a:p>
          </p:txBody>
        </p:sp>
        <p:sp>
          <p:nvSpPr>
            <p:cNvPr id="134156" name="Freeform 6"/>
            <p:cNvSpPr>
              <a:spLocks/>
            </p:cNvSpPr>
            <p:nvPr/>
          </p:nvSpPr>
          <p:spPr bwMode="auto">
            <a:xfrm>
              <a:off x="158" y="1953"/>
              <a:ext cx="1027" cy="1456"/>
            </a:xfrm>
            <a:custGeom>
              <a:avLst/>
              <a:gdLst>
                <a:gd name="T0" fmla="*/ 173 w 1184"/>
                <a:gd name="T1" fmla="*/ 0 h 1680"/>
                <a:gd name="T2" fmla="*/ 47 w 1184"/>
                <a:gd name="T3" fmla="*/ 313 h 1680"/>
                <a:gd name="T4" fmla="*/ 455 w 1184"/>
                <a:gd name="T5" fmla="*/ 500 h 1680"/>
                <a:gd name="T6" fmla="*/ 266 w 1184"/>
                <a:gd name="T7" fmla="*/ 875 h 1680"/>
                <a:gd name="T8" fmla="*/ 705 w 1184"/>
                <a:gd name="T9" fmla="*/ 875 h 1680"/>
                <a:gd name="T10" fmla="*/ 673 w 1184"/>
                <a:gd name="T11" fmla="*/ 1094 h 16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84"/>
                <a:gd name="T19" fmla="*/ 0 h 1680"/>
                <a:gd name="T20" fmla="*/ 1184 w 1184"/>
                <a:gd name="T21" fmla="*/ 1680 h 16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84" h="1680">
                  <a:moveTo>
                    <a:pt x="264" y="0"/>
                  </a:moveTo>
                  <a:cubicBezTo>
                    <a:pt x="132" y="176"/>
                    <a:pt x="0" y="352"/>
                    <a:pt x="72" y="480"/>
                  </a:cubicBezTo>
                  <a:cubicBezTo>
                    <a:pt x="144" y="608"/>
                    <a:pt x="640" y="624"/>
                    <a:pt x="696" y="768"/>
                  </a:cubicBezTo>
                  <a:cubicBezTo>
                    <a:pt x="752" y="912"/>
                    <a:pt x="344" y="1248"/>
                    <a:pt x="408" y="1344"/>
                  </a:cubicBezTo>
                  <a:cubicBezTo>
                    <a:pt x="472" y="1440"/>
                    <a:pt x="976" y="1288"/>
                    <a:pt x="1080" y="1344"/>
                  </a:cubicBezTo>
                  <a:cubicBezTo>
                    <a:pt x="1184" y="1400"/>
                    <a:pt x="1048" y="1624"/>
                    <a:pt x="1032" y="168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278535" name="Text Box 7"/>
            <p:cNvSpPr txBox="1">
              <a:spLocks noChangeArrowheads="1"/>
            </p:cNvSpPr>
            <p:nvPr/>
          </p:nvSpPr>
          <p:spPr bwMode="auto">
            <a:xfrm>
              <a:off x="336" y="2615"/>
              <a:ext cx="492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100</a:t>
              </a:r>
            </a:p>
          </p:txBody>
        </p:sp>
        <p:cxnSp>
          <p:nvCxnSpPr>
            <p:cNvPr id="134158" name="AutoShape 8"/>
            <p:cNvCxnSpPr>
              <a:cxnSpLocks noChangeShapeType="1"/>
              <a:stCxn id="278544" idx="3"/>
              <a:endCxn id="278533" idx="6"/>
            </p:cNvCxnSpPr>
            <p:nvPr/>
          </p:nvCxnSpPr>
          <p:spPr bwMode="auto">
            <a:xfrm flipH="1">
              <a:off x="1353" y="3404"/>
              <a:ext cx="255" cy="15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8537" name="Text Box 9"/>
            <p:cNvSpPr txBox="1">
              <a:spLocks noChangeArrowheads="1"/>
            </p:cNvSpPr>
            <p:nvPr/>
          </p:nvSpPr>
          <p:spPr bwMode="auto">
            <a:xfrm>
              <a:off x="1461" y="3446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78538" name="Oval 10"/>
            <p:cNvSpPr>
              <a:spLocks noChangeArrowheads="1"/>
            </p:cNvSpPr>
            <p:nvPr/>
          </p:nvSpPr>
          <p:spPr bwMode="auto">
            <a:xfrm>
              <a:off x="2136" y="1911"/>
              <a:ext cx="374" cy="3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D</a:t>
              </a:r>
            </a:p>
          </p:txBody>
        </p:sp>
        <p:cxnSp>
          <p:nvCxnSpPr>
            <p:cNvPr id="134161" name="AutoShape 11"/>
            <p:cNvCxnSpPr>
              <a:cxnSpLocks noChangeShapeType="1"/>
              <a:stCxn id="278549" idx="5"/>
              <a:endCxn id="278538" idx="0"/>
            </p:cNvCxnSpPr>
            <p:nvPr/>
          </p:nvCxnSpPr>
          <p:spPr bwMode="auto">
            <a:xfrm>
              <a:off x="2164" y="1657"/>
              <a:ext cx="159" cy="24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8540" name="Text Box 12"/>
            <p:cNvSpPr txBox="1">
              <a:spLocks noChangeArrowheads="1"/>
            </p:cNvSpPr>
            <p:nvPr/>
          </p:nvSpPr>
          <p:spPr bwMode="auto">
            <a:xfrm>
              <a:off x="2211" y="1575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78541" name="Oval 13"/>
            <p:cNvSpPr>
              <a:spLocks noChangeArrowheads="1"/>
            </p:cNvSpPr>
            <p:nvPr/>
          </p:nvSpPr>
          <p:spPr bwMode="auto">
            <a:xfrm>
              <a:off x="2053" y="2578"/>
              <a:ext cx="375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E</a:t>
              </a:r>
            </a:p>
          </p:txBody>
        </p:sp>
        <p:cxnSp>
          <p:nvCxnSpPr>
            <p:cNvPr id="134164" name="AutoShape 14"/>
            <p:cNvCxnSpPr>
              <a:cxnSpLocks noChangeShapeType="1"/>
              <a:stCxn id="278538" idx="4"/>
              <a:endCxn id="278541" idx="0"/>
            </p:cNvCxnSpPr>
            <p:nvPr/>
          </p:nvCxnSpPr>
          <p:spPr bwMode="auto">
            <a:xfrm flipH="1">
              <a:off x="2240" y="2293"/>
              <a:ext cx="84" cy="27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8543" name="Text Box 15"/>
            <p:cNvSpPr txBox="1">
              <a:spLocks noChangeArrowheads="1"/>
            </p:cNvSpPr>
            <p:nvPr/>
          </p:nvSpPr>
          <p:spPr bwMode="auto">
            <a:xfrm>
              <a:off x="2294" y="2323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78544" name="Oval 16"/>
            <p:cNvSpPr>
              <a:spLocks noChangeArrowheads="1"/>
            </p:cNvSpPr>
            <p:nvPr/>
          </p:nvSpPr>
          <p:spPr bwMode="auto">
            <a:xfrm>
              <a:off x="1553" y="3077"/>
              <a:ext cx="374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F</a:t>
              </a:r>
            </a:p>
          </p:txBody>
        </p:sp>
        <p:cxnSp>
          <p:nvCxnSpPr>
            <p:cNvPr id="134167" name="AutoShape 17"/>
            <p:cNvCxnSpPr>
              <a:cxnSpLocks noChangeShapeType="1"/>
              <a:stCxn id="278541" idx="3"/>
              <a:endCxn id="278544" idx="7"/>
            </p:cNvCxnSpPr>
            <p:nvPr/>
          </p:nvCxnSpPr>
          <p:spPr bwMode="auto">
            <a:xfrm flipH="1">
              <a:off x="1873" y="2905"/>
              <a:ext cx="234" cy="21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8546" name="Text Box 18"/>
            <p:cNvSpPr txBox="1">
              <a:spLocks noChangeArrowheads="1"/>
            </p:cNvSpPr>
            <p:nvPr/>
          </p:nvSpPr>
          <p:spPr bwMode="auto">
            <a:xfrm>
              <a:off x="2002" y="2990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78547" name="Oval 19"/>
            <p:cNvSpPr>
              <a:spLocks noChangeArrowheads="1"/>
            </p:cNvSpPr>
            <p:nvPr/>
          </p:nvSpPr>
          <p:spPr bwMode="auto">
            <a:xfrm>
              <a:off x="1262" y="954"/>
              <a:ext cx="374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S</a:t>
              </a:r>
            </a:p>
          </p:txBody>
        </p:sp>
        <p:sp>
          <p:nvSpPr>
            <p:cNvPr id="278548" name="Oval 20"/>
            <p:cNvSpPr>
              <a:spLocks noChangeArrowheads="1"/>
            </p:cNvSpPr>
            <p:nvPr/>
          </p:nvSpPr>
          <p:spPr bwMode="auto">
            <a:xfrm>
              <a:off x="721" y="1204"/>
              <a:ext cx="372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A</a:t>
              </a:r>
            </a:p>
          </p:txBody>
        </p:sp>
        <p:sp>
          <p:nvSpPr>
            <p:cNvPr id="278549" name="Oval 21"/>
            <p:cNvSpPr>
              <a:spLocks noChangeArrowheads="1"/>
            </p:cNvSpPr>
            <p:nvPr/>
          </p:nvSpPr>
          <p:spPr bwMode="auto">
            <a:xfrm>
              <a:off x="1845" y="1329"/>
              <a:ext cx="374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C</a:t>
              </a:r>
            </a:p>
          </p:txBody>
        </p:sp>
        <p:cxnSp>
          <p:nvCxnSpPr>
            <p:cNvPr id="134172" name="AutoShape 22"/>
            <p:cNvCxnSpPr>
              <a:cxnSpLocks noChangeShapeType="1"/>
              <a:stCxn id="278547" idx="2"/>
              <a:endCxn id="278548" idx="7"/>
            </p:cNvCxnSpPr>
            <p:nvPr/>
          </p:nvCxnSpPr>
          <p:spPr bwMode="auto">
            <a:xfrm flipH="1">
              <a:off x="1041" y="1141"/>
              <a:ext cx="213" cy="10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4173" name="AutoShape 23"/>
            <p:cNvCxnSpPr>
              <a:cxnSpLocks noChangeShapeType="1"/>
              <a:stCxn id="278547" idx="6"/>
              <a:endCxn id="278549" idx="1"/>
            </p:cNvCxnSpPr>
            <p:nvPr/>
          </p:nvCxnSpPr>
          <p:spPr bwMode="auto">
            <a:xfrm>
              <a:off x="1644" y="1141"/>
              <a:ext cx="255" cy="2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8552" name="Text Box 24"/>
            <p:cNvSpPr txBox="1">
              <a:spLocks noChangeArrowheads="1"/>
            </p:cNvSpPr>
            <p:nvPr/>
          </p:nvSpPr>
          <p:spPr bwMode="auto">
            <a:xfrm>
              <a:off x="1045" y="960"/>
              <a:ext cx="255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  <p:sp>
          <p:nvSpPr>
            <p:cNvPr id="278553" name="Text Box 25"/>
            <p:cNvSpPr txBox="1">
              <a:spLocks noChangeArrowheads="1"/>
            </p:cNvSpPr>
            <p:nvPr/>
          </p:nvSpPr>
          <p:spPr bwMode="auto">
            <a:xfrm>
              <a:off x="1754" y="1075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78554" name="Oval 26"/>
            <p:cNvSpPr>
              <a:spLocks noChangeArrowheads="1"/>
            </p:cNvSpPr>
            <p:nvPr/>
          </p:nvSpPr>
          <p:spPr bwMode="auto">
            <a:xfrm>
              <a:off x="304" y="1620"/>
              <a:ext cx="375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</a:t>
              </a:r>
            </a:p>
          </p:txBody>
        </p:sp>
        <p:cxnSp>
          <p:nvCxnSpPr>
            <p:cNvPr id="134177" name="AutoShape 27"/>
            <p:cNvCxnSpPr>
              <a:cxnSpLocks noChangeShapeType="1"/>
              <a:stCxn id="278548" idx="3"/>
              <a:endCxn id="278554" idx="7"/>
            </p:cNvCxnSpPr>
            <p:nvPr/>
          </p:nvCxnSpPr>
          <p:spPr bwMode="auto">
            <a:xfrm flipH="1">
              <a:off x="624" y="1532"/>
              <a:ext cx="152" cy="1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8556" name="Text Box 28"/>
            <p:cNvSpPr txBox="1">
              <a:spLocks noChangeArrowheads="1"/>
            </p:cNvSpPr>
            <p:nvPr/>
          </p:nvSpPr>
          <p:spPr bwMode="auto">
            <a:xfrm>
              <a:off x="554" y="1379"/>
              <a:ext cx="255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  <p:sp>
          <p:nvSpPr>
            <p:cNvPr id="134179" name="Line 29"/>
            <p:cNvSpPr>
              <a:spLocks noChangeShapeType="1"/>
            </p:cNvSpPr>
            <p:nvPr/>
          </p:nvSpPr>
          <p:spPr bwMode="auto">
            <a:xfrm flipV="1">
              <a:off x="672" y="1632"/>
              <a:ext cx="120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278558" name="Text Box 30"/>
            <p:cNvSpPr txBox="1">
              <a:spLocks noChangeArrowheads="1"/>
            </p:cNvSpPr>
            <p:nvPr/>
          </p:nvSpPr>
          <p:spPr bwMode="auto">
            <a:xfrm>
              <a:off x="1152" y="1776"/>
              <a:ext cx="255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</p:grpSp>
      <p:sp>
        <p:nvSpPr>
          <p:cNvPr id="134150" name="Text Box 31"/>
          <p:cNvSpPr txBox="1">
            <a:spLocks noChangeArrowheads="1"/>
          </p:cNvSpPr>
          <p:nvPr/>
        </p:nvSpPr>
        <p:spPr bwMode="auto">
          <a:xfrm>
            <a:off x="4331494" y="1033463"/>
            <a:ext cx="4291806" cy="124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latin typeface="Tahoma" charset="0"/>
              </a:rPr>
              <a:t>#          State       Depth       Cost       Parent</a:t>
            </a:r>
          </a:p>
          <a:p>
            <a:endParaRPr lang="en-US" sz="1500" dirty="0">
              <a:latin typeface="Tahoma" charset="0"/>
            </a:endParaRP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1	S	0	0	-</a:t>
            </a:r>
          </a:p>
          <a:p>
            <a:r>
              <a:rPr lang="en-US" sz="1500" dirty="0">
                <a:latin typeface="Tahoma" charset="0"/>
              </a:rPr>
              <a:t>2	A	1	1	1</a:t>
            </a:r>
          </a:p>
          <a:p>
            <a:r>
              <a:rPr lang="en-US" sz="1500" dirty="0">
                <a:latin typeface="Tahoma" charset="0"/>
              </a:rPr>
              <a:t>3	C	1	5	1</a:t>
            </a:r>
          </a:p>
        </p:txBody>
      </p:sp>
      <p:sp>
        <p:nvSpPr>
          <p:cNvPr id="134152" name="Text Box 33"/>
          <p:cNvSpPr txBox="1">
            <a:spLocks noChangeArrowheads="1"/>
          </p:cNvSpPr>
          <p:nvPr/>
        </p:nvSpPr>
        <p:spPr bwMode="auto">
          <a:xfrm>
            <a:off x="4902994" y="3662362"/>
            <a:ext cx="3174206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0066FF"/>
                </a:solidFill>
                <a:latin typeface="Tahoma" charset="0"/>
              </a:rPr>
              <a:t>Insert expanded nodes</a:t>
            </a:r>
          </a:p>
          <a:p>
            <a:r>
              <a:rPr lang="en-US" sz="1500" dirty="0">
                <a:solidFill>
                  <a:srgbClr val="0066FF"/>
                </a:solidFill>
                <a:latin typeface="Tahoma" charset="0"/>
              </a:rPr>
              <a:t>Such as to keep </a:t>
            </a:r>
            <a:r>
              <a:rPr lang="en-US" sz="1500" i="1" dirty="0">
                <a:solidFill>
                  <a:srgbClr val="0066FF"/>
                </a:solidFill>
                <a:latin typeface="Tahoma" charset="0"/>
              </a:rPr>
              <a:t>open</a:t>
            </a:r>
            <a:r>
              <a:rPr lang="en-US" sz="1500" dirty="0">
                <a:solidFill>
                  <a:srgbClr val="0066FF"/>
                </a:solidFill>
                <a:latin typeface="Tahoma" charset="0"/>
              </a:rPr>
              <a:t> queue sorted</a:t>
            </a:r>
          </a:p>
        </p:txBody>
      </p:sp>
      <p:sp>
        <p:nvSpPr>
          <p:cNvPr id="134153" name="Text Box 34"/>
          <p:cNvSpPr txBox="1">
            <a:spLocks noChangeArrowheads="1"/>
          </p:cNvSpPr>
          <p:nvPr/>
        </p:nvSpPr>
        <p:spPr bwMode="auto">
          <a:xfrm>
            <a:off x="4343400" y="2914650"/>
            <a:ext cx="1951816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Black = open queue</a:t>
            </a:r>
          </a:p>
          <a:p>
            <a:r>
              <a:rPr lang="en-US" sz="1500">
                <a:solidFill>
                  <a:srgbClr val="969696"/>
                </a:solidFill>
                <a:latin typeface="Tahoma" charset="0"/>
              </a:rPr>
              <a:t>Grey = closed queue</a:t>
            </a:r>
          </a:p>
        </p:txBody>
      </p:sp>
      <p:sp>
        <p:nvSpPr>
          <p:cNvPr id="38" name="Line 47">
            <a:extLst>
              <a:ext uri="{FF2B5EF4-FFF2-40B4-BE49-F238E27FC236}">
                <a16:creationId xmlns:a16="http://schemas.microsoft.com/office/drawing/2014/main" id="{B5DD12A8-2CA8-5343-B1B9-EAEC366099E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8118" y="1336478"/>
            <a:ext cx="410008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21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44C2746-D3D7-FB47-BBDD-894DF948114D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35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pSp>
        <p:nvGrpSpPr>
          <p:cNvPr id="135173" name="Group 3"/>
          <p:cNvGrpSpPr>
            <a:grpSpLocks/>
          </p:cNvGrpSpPr>
          <p:nvPr/>
        </p:nvGrpSpPr>
        <p:grpSpPr bwMode="auto">
          <a:xfrm>
            <a:off x="1257300" y="1085850"/>
            <a:ext cx="2915841" cy="3143250"/>
            <a:chOff x="96" y="912"/>
            <a:chExt cx="2664" cy="2872"/>
          </a:xfrm>
        </p:grpSpPr>
        <p:sp>
          <p:nvSpPr>
            <p:cNvPr id="135177" name="Rectangle 4"/>
            <p:cNvSpPr>
              <a:spLocks noChangeArrowheads="1"/>
            </p:cNvSpPr>
            <p:nvPr/>
          </p:nvSpPr>
          <p:spPr bwMode="auto">
            <a:xfrm>
              <a:off x="96" y="912"/>
              <a:ext cx="2664" cy="28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279557" name="Oval 5"/>
            <p:cNvSpPr>
              <a:spLocks noChangeArrowheads="1"/>
            </p:cNvSpPr>
            <p:nvPr/>
          </p:nvSpPr>
          <p:spPr bwMode="auto">
            <a:xfrm>
              <a:off x="969" y="3368"/>
              <a:ext cx="372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G</a:t>
              </a:r>
            </a:p>
          </p:txBody>
        </p:sp>
        <p:sp>
          <p:nvSpPr>
            <p:cNvPr id="135179" name="Freeform 6"/>
            <p:cNvSpPr>
              <a:spLocks/>
            </p:cNvSpPr>
            <p:nvPr/>
          </p:nvSpPr>
          <p:spPr bwMode="auto">
            <a:xfrm>
              <a:off x="158" y="1953"/>
              <a:ext cx="1027" cy="1456"/>
            </a:xfrm>
            <a:custGeom>
              <a:avLst/>
              <a:gdLst>
                <a:gd name="T0" fmla="*/ 173 w 1184"/>
                <a:gd name="T1" fmla="*/ 0 h 1680"/>
                <a:gd name="T2" fmla="*/ 47 w 1184"/>
                <a:gd name="T3" fmla="*/ 313 h 1680"/>
                <a:gd name="T4" fmla="*/ 455 w 1184"/>
                <a:gd name="T5" fmla="*/ 500 h 1680"/>
                <a:gd name="T6" fmla="*/ 266 w 1184"/>
                <a:gd name="T7" fmla="*/ 875 h 1680"/>
                <a:gd name="T8" fmla="*/ 705 w 1184"/>
                <a:gd name="T9" fmla="*/ 875 h 1680"/>
                <a:gd name="T10" fmla="*/ 673 w 1184"/>
                <a:gd name="T11" fmla="*/ 1094 h 16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84"/>
                <a:gd name="T19" fmla="*/ 0 h 1680"/>
                <a:gd name="T20" fmla="*/ 1184 w 1184"/>
                <a:gd name="T21" fmla="*/ 1680 h 16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84" h="1680">
                  <a:moveTo>
                    <a:pt x="264" y="0"/>
                  </a:moveTo>
                  <a:cubicBezTo>
                    <a:pt x="132" y="176"/>
                    <a:pt x="0" y="352"/>
                    <a:pt x="72" y="480"/>
                  </a:cubicBezTo>
                  <a:cubicBezTo>
                    <a:pt x="144" y="608"/>
                    <a:pt x="640" y="624"/>
                    <a:pt x="696" y="768"/>
                  </a:cubicBezTo>
                  <a:cubicBezTo>
                    <a:pt x="752" y="912"/>
                    <a:pt x="344" y="1248"/>
                    <a:pt x="408" y="1344"/>
                  </a:cubicBezTo>
                  <a:cubicBezTo>
                    <a:pt x="472" y="1440"/>
                    <a:pt x="976" y="1288"/>
                    <a:pt x="1080" y="1344"/>
                  </a:cubicBezTo>
                  <a:cubicBezTo>
                    <a:pt x="1184" y="1400"/>
                    <a:pt x="1048" y="1624"/>
                    <a:pt x="1032" y="168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279559" name="Text Box 7"/>
            <p:cNvSpPr txBox="1">
              <a:spLocks noChangeArrowheads="1"/>
            </p:cNvSpPr>
            <p:nvPr/>
          </p:nvSpPr>
          <p:spPr bwMode="auto">
            <a:xfrm>
              <a:off x="336" y="2615"/>
              <a:ext cx="492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100</a:t>
              </a:r>
            </a:p>
          </p:txBody>
        </p:sp>
        <p:cxnSp>
          <p:nvCxnSpPr>
            <p:cNvPr id="135181" name="AutoShape 8"/>
            <p:cNvCxnSpPr>
              <a:cxnSpLocks noChangeShapeType="1"/>
              <a:stCxn id="279568" idx="3"/>
              <a:endCxn id="279557" idx="6"/>
            </p:cNvCxnSpPr>
            <p:nvPr/>
          </p:nvCxnSpPr>
          <p:spPr bwMode="auto">
            <a:xfrm flipH="1">
              <a:off x="1353" y="3404"/>
              <a:ext cx="255" cy="15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9561" name="Text Box 9"/>
            <p:cNvSpPr txBox="1">
              <a:spLocks noChangeArrowheads="1"/>
            </p:cNvSpPr>
            <p:nvPr/>
          </p:nvSpPr>
          <p:spPr bwMode="auto">
            <a:xfrm>
              <a:off x="1461" y="3446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79562" name="Oval 10"/>
            <p:cNvSpPr>
              <a:spLocks noChangeArrowheads="1"/>
            </p:cNvSpPr>
            <p:nvPr/>
          </p:nvSpPr>
          <p:spPr bwMode="auto">
            <a:xfrm>
              <a:off x="2136" y="1911"/>
              <a:ext cx="374" cy="3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D</a:t>
              </a:r>
            </a:p>
          </p:txBody>
        </p:sp>
        <p:cxnSp>
          <p:nvCxnSpPr>
            <p:cNvPr id="135184" name="AutoShape 11"/>
            <p:cNvCxnSpPr>
              <a:cxnSpLocks noChangeShapeType="1"/>
              <a:stCxn id="279573" idx="5"/>
              <a:endCxn id="279562" idx="0"/>
            </p:cNvCxnSpPr>
            <p:nvPr/>
          </p:nvCxnSpPr>
          <p:spPr bwMode="auto">
            <a:xfrm>
              <a:off x="2164" y="1657"/>
              <a:ext cx="159" cy="24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9564" name="Text Box 12"/>
            <p:cNvSpPr txBox="1">
              <a:spLocks noChangeArrowheads="1"/>
            </p:cNvSpPr>
            <p:nvPr/>
          </p:nvSpPr>
          <p:spPr bwMode="auto">
            <a:xfrm>
              <a:off x="2211" y="1575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79565" name="Oval 13"/>
            <p:cNvSpPr>
              <a:spLocks noChangeArrowheads="1"/>
            </p:cNvSpPr>
            <p:nvPr/>
          </p:nvSpPr>
          <p:spPr bwMode="auto">
            <a:xfrm>
              <a:off x="2053" y="2578"/>
              <a:ext cx="375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E</a:t>
              </a:r>
            </a:p>
          </p:txBody>
        </p:sp>
        <p:cxnSp>
          <p:nvCxnSpPr>
            <p:cNvPr id="135187" name="AutoShape 14"/>
            <p:cNvCxnSpPr>
              <a:cxnSpLocks noChangeShapeType="1"/>
              <a:stCxn id="279562" idx="4"/>
              <a:endCxn id="279565" idx="0"/>
            </p:cNvCxnSpPr>
            <p:nvPr/>
          </p:nvCxnSpPr>
          <p:spPr bwMode="auto">
            <a:xfrm flipH="1">
              <a:off x="2240" y="2293"/>
              <a:ext cx="84" cy="27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9567" name="Text Box 15"/>
            <p:cNvSpPr txBox="1">
              <a:spLocks noChangeArrowheads="1"/>
            </p:cNvSpPr>
            <p:nvPr/>
          </p:nvSpPr>
          <p:spPr bwMode="auto">
            <a:xfrm>
              <a:off x="2294" y="2323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79568" name="Oval 16"/>
            <p:cNvSpPr>
              <a:spLocks noChangeArrowheads="1"/>
            </p:cNvSpPr>
            <p:nvPr/>
          </p:nvSpPr>
          <p:spPr bwMode="auto">
            <a:xfrm>
              <a:off x="1553" y="3077"/>
              <a:ext cx="374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F</a:t>
              </a:r>
            </a:p>
          </p:txBody>
        </p:sp>
        <p:cxnSp>
          <p:nvCxnSpPr>
            <p:cNvPr id="135190" name="AutoShape 17"/>
            <p:cNvCxnSpPr>
              <a:cxnSpLocks noChangeShapeType="1"/>
              <a:stCxn id="279565" idx="3"/>
              <a:endCxn id="279568" idx="7"/>
            </p:cNvCxnSpPr>
            <p:nvPr/>
          </p:nvCxnSpPr>
          <p:spPr bwMode="auto">
            <a:xfrm flipH="1">
              <a:off x="1873" y="2905"/>
              <a:ext cx="234" cy="21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9570" name="Text Box 18"/>
            <p:cNvSpPr txBox="1">
              <a:spLocks noChangeArrowheads="1"/>
            </p:cNvSpPr>
            <p:nvPr/>
          </p:nvSpPr>
          <p:spPr bwMode="auto">
            <a:xfrm>
              <a:off x="2002" y="2990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79571" name="Oval 19"/>
            <p:cNvSpPr>
              <a:spLocks noChangeArrowheads="1"/>
            </p:cNvSpPr>
            <p:nvPr/>
          </p:nvSpPr>
          <p:spPr bwMode="auto">
            <a:xfrm>
              <a:off x="1262" y="954"/>
              <a:ext cx="374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S</a:t>
              </a:r>
            </a:p>
          </p:txBody>
        </p:sp>
        <p:sp>
          <p:nvSpPr>
            <p:cNvPr id="279572" name="Oval 20"/>
            <p:cNvSpPr>
              <a:spLocks noChangeArrowheads="1"/>
            </p:cNvSpPr>
            <p:nvPr/>
          </p:nvSpPr>
          <p:spPr bwMode="auto">
            <a:xfrm>
              <a:off x="721" y="1204"/>
              <a:ext cx="372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A</a:t>
              </a:r>
            </a:p>
          </p:txBody>
        </p:sp>
        <p:sp>
          <p:nvSpPr>
            <p:cNvPr id="279573" name="Oval 21"/>
            <p:cNvSpPr>
              <a:spLocks noChangeArrowheads="1"/>
            </p:cNvSpPr>
            <p:nvPr/>
          </p:nvSpPr>
          <p:spPr bwMode="auto">
            <a:xfrm>
              <a:off x="1845" y="1329"/>
              <a:ext cx="374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C</a:t>
              </a:r>
            </a:p>
          </p:txBody>
        </p:sp>
        <p:cxnSp>
          <p:nvCxnSpPr>
            <p:cNvPr id="135195" name="AutoShape 22"/>
            <p:cNvCxnSpPr>
              <a:cxnSpLocks noChangeShapeType="1"/>
              <a:stCxn id="279571" idx="2"/>
              <a:endCxn id="279572" idx="7"/>
            </p:cNvCxnSpPr>
            <p:nvPr/>
          </p:nvCxnSpPr>
          <p:spPr bwMode="auto">
            <a:xfrm flipH="1">
              <a:off x="1041" y="1141"/>
              <a:ext cx="213" cy="10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5196" name="AutoShape 23"/>
            <p:cNvCxnSpPr>
              <a:cxnSpLocks noChangeShapeType="1"/>
              <a:stCxn id="279571" idx="6"/>
              <a:endCxn id="279573" idx="1"/>
            </p:cNvCxnSpPr>
            <p:nvPr/>
          </p:nvCxnSpPr>
          <p:spPr bwMode="auto">
            <a:xfrm>
              <a:off x="1644" y="1141"/>
              <a:ext cx="255" cy="2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9576" name="Text Box 24"/>
            <p:cNvSpPr txBox="1">
              <a:spLocks noChangeArrowheads="1"/>
            </p:cNvSpPr>
            <p:nvPr/>
          </p:nvSpPr>
          <p:spPr bwMode="auto">
            <a:xfrm>
              <a:off x="1045" y="960"/>
              <a:ext cx="255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  <p:sp>
          <p:nvSpPr>
            <p:cNvPr id="279577" name="Text Box 25"/>
            <p:cNvSpPr txBox="1">
              <a:spLocks noChangeArrowheads="1"/>
            </p:cNvSpPr>
            <p:nvPr/>
          </p:nvSpPr>
          <p:spPr bwMode="auto">
            <a:xfrm>
              <a:off x="1754" y="1075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79578" name="Oval 26"/>
            <p:cNvSpPr>
              <a:spLocks noChangeArrowheads="1"/>
            </p:cNvSpPr>
            <p:nvPr/>
          </p:nvSpPr>
          <p:spPr bwMode="auto">
            <a:xfrm>
              <a:off x="304" y="1620"/>
              <a:ext cx="375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</a:t>
              </a:r>
            </a:p>
          </p:txBody>
        </p:sp>
        <p:cxnSp>
          <p:nvCxnSpPr>
            <p:cNvPr id="135200" name="AutoShape 27"/>
            <p:cNvCxnSpPr>
              <a:cxnSpLocks noChangeShapeType="1"/>
              <a:stCxn id="279572" idx="3"/>
              <a:endCxn id="279578" idx="7"/>
            </p:cNvCxnSpPr>
            <p:nvPr/>
          </p:nvCxnSpPr>
          <p:spPr bwMode="auto">
            <a:xfrm flipH="1">
              <a:off x="624" y="1532"/>
              <a:ext cx="152" cy="1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79580" name="Text Box 28"/>
            <p:cNvSpPr txBox="1">
              <a:spLocks noChangeArrowheads="1"/>
            </p:cNvSpPr>
            <p:nvPr/>
          </p:nvSpPr>
          <p:spPr bwMode="auto">
            <a:xfrm>
              <a:off x="554" y="1379"/>
              <a:ext cx="255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  <p:sp>
          <p:nvSpPr>
            <p:cNvPr id="135202" name="Line 29"/>
            <p:cNvSpPr>
              <a:spLocks noChangeShapeType="1"/>
            </p:cNvSpPr>
            <p:nvPr/>
          </p:nvSpPr>
          <p:spPr bwMode="auto">
            <a:xfrm flipV="1">
              <a:off x="672" y="1632"/>
              <a:ext cx="120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279582" name="Text Box 30"/>
            <p:cNvSpPr txBox="1">
              <a:spLocks noChangeArrowheads="1"/>
            </p:cNvSpPr>
            <p:nvPr/>
          </p:nvSpPr>
          <p:spPr bwMode="auto">
            <a:xfrm>
              <a:off x="1152" y="1776"/>
              <a:ext cx="255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</p:grpSp>
      <p:sp>
        <p:nvSpPr>
          <p:cNvPr id="135174" name="Text Box 31"/>
          <p:cNvSpPr txBox="1">
            <a:spLocks noChangeArrowheads="1"/>
          </p:cNvSpPr>
          <p:nvPr/>
        </p:nvSpPr>
        <p:spPr bwMode="auto">
          <a:xfrm>
            <a:off x="4331494" y="1033463"/>
            <a:ext cx="450770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latin typeface="Tahoma" charset="0"/>
              </a:rPr>
              <a:t>#          State       Depth       Cost       Parent</a:t>
            </a:r>
          </a:p>
          <a:p>
            <a:endParaRPr lang="en-US" sz="1500" dirty="0">
              <a:latin typeface="Tahoma" charset="0"/>
            </a:endParaRP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1	S	0	0	-</a:t>
            </a: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2	A	1	1	1</a:t>
            </a:r>
          </a:p>
          <a:p>
            <a:r>
              <a:rPr lang="en-US" sz="1500" dirty="0">
                <a:latin typeface="Tahoma" charset="0"/>
              </a:rPr>
              <a:t>4	B	2	2	2</a:t>
            </a:r>
          </a:p>
          <a:p>
            <a:r>
              <a:rPr lang="en-US" sz="1500" dirty="0">
                <a:latin typeface="Tahoma" charset="0"/>
              </a:rPr>
              <a:t>3	C	1	5	1</a:t>
            </a:r>
          </a:p>
        </p:txBody>
      </p:sp>
      <p:sp>
        <p:nvSpPr>
          <p:cNvPr id="135176" name="Text Box 33"/>
          <p:cNvSpPr txBox="1">
            <a:spLocks noChangeArrowheads="1"/>
          </p:cNvSpPr>
          <p:nvPr/>
        </p:nvSpPr>
        <p:spPr bwMode="auto">
          <a:xfrm>
            <a:off x="4229100" y="2845594"/>
            <a:ext cx="379879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0066FF"/>
                </a:solidFill>
                <a:latin typeface="Tahoma" charset="0"/>
              </a:rPr>
              <a:t>Node 2 has 2 successors: one with state B</a:t>
            </a:r>
          </a:p>
          <a:p>
            <a:r>
              <a:rPr lang="en-US" sz="1500" dirty="0">
                <a:solidFill>
                  <a:srgbClr val="0066FF"/>
                </a:solidFill>
                <a:latin typeface="Tahoma" charset="0"/>
              </a:rPr>
              <a:t>and one with state S.</a:t>
            </a:r>
          </a:p>
          <a:p>
            <a:endParaRPr lang="en-US" sz="1500" dirty="0">
              <a:solidFill>
                <a:srgbClr val="0066FF"/>
              </a:solidFill>
              <a:latin typeface="Tahoma" charset="0"/>
            </a:endParaRPr>
          </a:p>
          <a:p>
            <a:r>
              <a:rPr lang="en-US" sz="1500" dirty="0">
                <a:solidFill>
                  <a:srgbClr val="0066FF"/>
                </a:solidFill>
                <a:latin typeface="Tahoma" charset="0"/>
              </a:rPr>
              <a:t>We have node #1 in </a:t>
            </a:r>
            <a:r>
              <a:rPr lang="en-US" sz="1500" i="1" dirty="0">
                <a:solidFill>
                  <a:srgbClr val="0066FF"/>
                </a:solidFill>
                <a:latin typeface="Tahoma" charset="0"/>
              </a:rPr>
              <a:t>closed</a:t>
            </a:r>
            <a:r>
              <a:rPr lang="en-US" sz="1500" dirty="0">
                <a:solidFill>
                  <a:srgbClr val="0066FF"/>
                </a:solidFill>
                <a:latin typeface="Tahoma" charset="0"/>
              </a:rPr>
              <a:t> with state S;</a:t>
            </a:r>
          </a:p>
          <a:p>
            <a:r>
              <a:rPr lang="en-US" sz="1500" dirty="0">
                <a:solidFill>
                  <a:srgbClr val="0066FF"/>
                </a:solidFill>
                <a:latin typeface="Tahoma" charset="0"/>
              </a:rPr>
              <a:t>but its path cost 0 is smaller than the path</a:t>
            </a:r>
          </a:p>
          <a:p>
            <a:r>
              <a:rPr lang="en-US" sz="1500" dirty="0">
                <a:solidFill>
                  <a:srgbClr val="0066FF"/>
                </a:solidFill>
                <a:latin typeface="Tahoma" charset="0"/>
              </a:rPr>
              <a:t>cost obtained by expanding from A to S.</a:t>
            </a:r>
          </a:p>
          <a:p>
            <a:r>
              <a:rPr lang="en-US" sz="1500" dirty="0">
                <a:solidFill>
                  <a:srgbClr val="0066FF"/>
                </a:solidFill>
                <a:latin typeface="Tahoma" charset="0"/>
              </a:rPr>
              <a:t>So we do not queue-up the successor of</a:t>
            </a:r>
          </a:p>
          <a:p>
            <a:r>
              <a:rPr lang="en-US" sz="1500" dirty="0">
                <a:solidFill>
                  <a:srgbClr val="0066FF"/>
                </a:solidFill>
                <a:latin typeface="Tahoma" charset="0"/>
              </a:rPr>
              <a:t>node 2 that has state S.</a:t>
            </a:r>
          </a:p>
        </p:txBody>
      </p:sp>
      <p:sp>
        <p:nvSpPr>
          <p:cNvPr id="36" name="Line 47">
            <a:extLst>
              <a:ext uri="{FF2B5EF4-FFF2-40B4-BE49-F238E27FC236}">
                <a16:creationId xmlns:a16="http://schemas.microsoft.com/office/drawing/2014/main" id="{524B068B-8453-844B-A8AC-EDB827F3B124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8118" y="1336478"/>
            <a:ext cx="410008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21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22FEE9E-5906-3D48-9CF0-21E359A3F695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3619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pSp>
        <p:nvGrpSpPr>
          <p:cNvPr id="136197" name="Group 1027"/>
          <p:cNvGrpSpPr>
            <a:grpSpLocks/>
          </p:cNvGrpSpPr>
          <p:nvPr/>
        </p:nvGrpSpPr>
        <p:grpSpPr bwMode="auto">
          <a:xfrm>
            <a:off x="1257300" y="1085850"/>
            <a:ext cx="2915841" cy="3143250"/>
            <a:chOff x="96" y="912"/>
            <a:chExt cx="2664" cy="2872"/>
          </a:xfrm>
        </p:grpSpPr>
        <p:sp>
          <p:nvSpPr>
            <p:cNvPr id="136201" name="Rectangle 1028"/>
            <p:cNvSpPr>
              <a:spLocks noChangeArrowheads="1"/>
            </p:cNvSpPr>
            <p:nvPr/>
          </p:nvSpPr>
          <p:spPr bwMode="auto">
            <a:xfrm>
              <a:off x="96" y="912"/>
              <a:ext cx="2664" cy="28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280581" name="Oval 1029"/>
            <p:cNvSpPr>
              <a:spLocks noChangeArrowheads="1"/>
            </p:cNvSpPr>
            <p:nvPr/>
          </p:nvSpPr>
          <p:spPr bwMode="auto">
            <a:xfrm>
              <a:off x="969" y="3368"/>
              <a:ext cx="372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G</a:t>
              </a:r>
            </a:p>
          </p:txBody>
        </p:sp>
        <p:sp>
          <p:nvSpPr>
            <p:cNvPr id="136203" name="Freeform 1030"/>
            <p:cNvSpPr>
              <a:spLocks/>
            </p:cNvSpPr>
            <p:nvPr/>
          </p:nvSpPr>
          <p:spPr bwMode="auto">
            <a:xfrm>
              <a:off x="158" y="1953"/>
              <a:ext cx="1027" cy="1456"/>
            </a:xfrm>
            <a:custGeom>
              <a:avLst/>
              <a:gdLst>
                <a:gd name="T0" fmla="*/ 173 w 1184"/>
                <a:gd name="T1" fmla="*/ 0 h 1680"/>
                <a:gd name="T2" fmla="*/ 47 w 1184"/>
                <a:gd name="T3" fmla="*/ 313 h 1680"/>
                <a:gd name="T4" fmla="*/ 455 w 1184"/>
                <a:gd name="T5" fmla="*/ 500 h 1680"/>
                <a:gd name="T6" fmla="*/ 266 w 1184"/>
                <a:gd name="T7" fmla="*/ 875 h 1680"/>
                <a:gd name="T8" fmla="*/ 705 w 1184"/>
                <a:gd name="T9" fmla="*/ 875 h 1680"/>
                <a:gd name="T10" fmla="*/ 673 w 1184"/>
                <a:gd name="T11" fmla="*/ 1094 h 16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84"/>
                <a:gd name="T19" fmla="*/ 0 h 1680"/>
                <a:gd name="T20" fmla="*/ 1184 w 1184"/>
                <a:gd name="T21" fmla="*/ 1680 h 16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84" h="1680">
                  <a:moveTo>
                    <a:pt x="264" y="0"/>
                  </a:moveTo>
                  <a:cubicBezTo>
                    <a:pt x="132" y="176"/>
                    <a:pt x="0" y="352"/>
                    <a:pt x="72" y="480"/>
                  </a:cubicBezTo>
                  <a:cubicBezTo>
                    <a:pt x="144" y="608"/>
                    <a:pt x="640" y="624"/>
                    <a:pt x="696" y="768"/>
                  </a:cubicBezTo>
                  <a:cubicBezTo>
                    <a:pt x="752" y="912"/>
                    <a:pt x="344" y="1248"/>
                    <a:pt x="408" y="1344"/>
                  </a:cubicBezTo>
                  <a:cubicBezTo>
                    <a:pt x="472" y="1440"/>
                    <a:pt x="976" y="1288"/>
                    <a:pt x="1080" y="1344"/>
                  </a:cubicBezTo>
                  <a:cubicBezTo>
                    <a:pt x="1184" y="1400"/>
                    <a:pt x="1048" y="1624"/>
                    <a:pt x="1032" y="168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280583" name="Text Box 1031"/>
            <p:cNvSpPr txBox="1">
              <a:spLocks noChangeArrowheads="1"/>
            </p:cNvSpPr>
            <p:nvPr/>
          </p:nvSpPr>
          <p:spPr bwMode="auto">
            <a:xfrm>
              <a:off x="336" y="2615"/>
              <a:ext cx="492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100</a:t>
              </a:r>
            </a:p>
          </p:txBody>
        </p:sp>
        <p:cxnSp>
          <p:nvCxnSpPr>
            <p:cNvPr id="136205" name="AutoShape 1032"/>
            <p:cNvCxnSpPr>
              <a:cxnSpLocks noChangeShapeType="1"/>
              <a:stCxn id="280592" idx="3"/>
              <a:endCxn id="280581" idx="6"/>
            </p:cNvCxnSpPr>
            <p:nvPr/>
          </p:nvCxnSpPr>
          <p:spPr bwMode="auto">
            <a:xfrm flipH="1">
              <a:off x="1353" y="3404"/>
              <a:ext cx="255" cy="15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0585" name="Text Box 1033"/>
            <p:cNvSpPr txBox="1">
              <a:spLocks noChangeArrowheads="1"/>
            </p:cNvSpPr>
            <p:nvPr/>
          </p:nvSpPr>
          <p:spPr bwMode="auto">
            <a:xfrm>
              <a:off x="1461" y="3446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0586" name="Oval 1034"/>
            <p:cNvSpPr>
              <a:spLocks noChangeArrowheads="1"/>
            </p:cNvSpPr>
            <p:nvPr/>
          </p:nvSpPr>
          <p:spPr bwMode="auto">
            <a:xfrm>
              <a:off x="2136" y="1911"/>
              <a:ext cx="374" cy="3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D</a:t>
              </a:r>
            </a:p>
          </p:txBody>
        </p:sp>
        <p:cxnSp>
          <p:nvCxnSpPr>
            <p:cNvPr id="136208" name="AutoShape 1035"/>
            <p:cNvCxnSpPr>
              <a:cxnSpLocks noChangeShapeType="1"/>
              <a:stCxn id="280597" idx="5"/>
              <a:endCxn id="280586" idx="0"/>
            </p:cNvCxnSpPr>
            <p:nvPr/>
          </p:nvCxnSpPr>
          <p:spPr bwMode="auto">
            <a:xfrm>
              <a:off x="2164" y="1657"/>
              <a:ext cx="159" cy="24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0588" name="Text Box 1036"/>
            <p:cNvSpPr txBox="1">
              <a:spLocks noChangeArrowheads="1"/>
            </p:cNvSpPr>
            <p:nvPr/>
          </p:nvSpPr>
          <p:spPr bwMode="auto">
            <a:xfrm>
              <a:off x="2211" y="1575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0589" name="Oval 1037"/>
            <p:cNvSpPr>
              <a:spLocks noChangeArrowheads="1"/>
            </p:cNvSpPr>
            <p:nvPr/>
          </p:nvSpPr>
          <p:spPr bwMode="auto">
            <a:xfrm>
              <a:off x="2053" y="2578"/>
              <a:ext cx="375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E</a:t>
              </a:r>
            </a:p>
          </p:txBody>
        </p:sp>
        <p:cxnSp>
          <p:nvCxnSpPr>
            <p:cNvPr id="136211" name="AutoShape 1038"/>
            <p:cNvCxnSpPr>
              <a:cxnSpLocks noChangeShapeType="1"/>
              <a:stCxn id="280586" idx="4"/>
              <a:endCxn id="280589" idx="0"/>
            </p:cNvCxnSpPr>
            <p:nvPr/>
          </p:nvCxnSpPr>
          <p:spPr bwMode="auto">
            <a:xfrm flipH="1">
              <a:off x="2240" y="2293"/>
              <a:ext cx="84" cy="27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0591" name="Text Box 1039"/>
            <p:cNvSpPr txBox="1">
              <a:spLocks noChangeArrowheads="1"/>
            </p:cNvSpPr>
            <p:nvPr/>
          </p:nvSpPr>
          <p:spPr bwMode="auto">
            <a:xfrm>
              <a:off x="2294" y="2323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0592" name="Oval 1040"/>
            <p:cNvSpPr>
              <a:spLocks noChangeArrowheads="1"/>
            </p:cNvSpPr>
            <p:nvPr/>
          </p:nvSpPr>
          <p:spPr bwMode="auto">
            <a:xfrm>
              <a:off x="1553" y="3077"/>
              <a:ext cx="374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F</a:t>
              </a:r>
            </a:p>
          </p:txBody>
        </p:sp>
        <p:cxnSp>
          <p:nvCxnSpPr>
            <p:cNvPr id="136214" name="AutoShape 1041"/>
            <p:cNvCxnSpPr>
              <a:cxnSpLocks noChangeShapeType="1"/>
              <a:stCxn id="280589" idx="3"/>
              <a:endCxn id="280592" idx="7"/>
            </p:cNvCxnSpPr>
            <p:nvPr/>
          </p:nvCxnSpPr>
          <p:spPr bwMode="auto">
            <a:xfrm flipH="1">
              <a:off x="1873" y="2905"/>
              <a:ext cx="234" cy="21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0594" name="Text Box 1042"/>
            <p:cNvSpPr txBox="1">
              <a:spLocks noChangeArrowheads="1"/>
            </p:cNvSpPr>
            <p:nvPr/>
          </p:nvSpPr>
          <p:spPr bwMode="auto">
            <a:xfrm>
              <a:off x="2002" y="2990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0595" name="Oval 1043"/>
            <p:cNvSpPr>
              <a:spLocks noChangeArrowheads="1"/>
            </p:cNvSpPr>
            <p:nvPr/>
          </p:nvSpPr>
          <p:spPr bwMode="auto">
            <a:xfrm>
              <a:off x="1262" y="954"/>
              <a:ext cx="374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S</a:t>
              </a:r>
            </a:p>
          </p:txBody>
        </p:sp>
        <p:sp>
          <p:nvSpPr>
            <p:cNvPr id="280596" name="Oval 1044"/>
            <p:cNvSpPr>
              <a:spLocks noChangeArrowheads="1"/>
            </p:cNvSpPr>
            <p:nvPr/>
          </p:nvSpPr>
          <p:spPr bwMode="auto">
            <a:xfrm>
              <a:off x="721" y="1204"/>
              <a:ext cx="372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A</a:t>
              </a:r>
            </a:p>
          </p:txBody>
        </p:sp>
        <p:sp>
          <p:nvSpPr>
            <p:cNvPr id="280597" name="Oval 1045"/>
            <p:cNvSpPr>
              <a:spLocks noChangeArrowheads="1"/>
            </p:cNvSpPr>
            <p:nvPr/>
          </p:nvSpPr>
          <p:spPr bwMode="auto">
            <a:xfrm>
              <a:off x="1845" y="1329"/>
              <a:ext cx="374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C</a:t>
              </a:r>
            </a:p>
          </p:txBody>
        </p:sp>
        <p:cxnSp>
          <p:nvCxnSpPr>
            <p:cNvPr id="136219" name="AutoShape 1046"/>
            <p:cNvCxnSpPr>
              <a:cxnSpLocks noChangeShapeType="1"/>
              <a:stCxn id="280595" idx="2"/>
              <a:endCxn id="280596" idx="7"/>
            </p:cNvCxnSpPr>
            <p:nvPr/>
          </p:nvCxnSpPr>
          <p:spPr bwMode="auto">
            <a:xfrm flipH="1">
              <a:off x="1041" y="1141"/>
              <a:ext cx="213" cy="10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6220" name="AutoShape 1047"/>
            <p:cNvCxnSpPr>
              <a:cxnSpLocks noChangeShapeType="1"/>
              <a:stCxn id="280595" idx="6"/>
              <a:endCxn id="280597" idx="1"/>
            </p:cNvCxnSpPr>
            <p:nvPr/>
          </p:nvCxnSpPr>
          <p:spPr bwMode="auto">
            <a:xfrm>
              <a:off x="1644" y="1141"/>
              <a:ext cx="255" cy="2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0600" name="Text Box 1048"/>
            <p:cNvSpPr txBox="1">
              <a:spLocks noChangeArrowheads="1"/>
            </p:cNvSpPr>
            <p:nvPr/>
          </p:nvSpPr>
          <p:spPr bwMode="auto">
            <a:xfrm>
              <a:off x="1045" y="960"/>
              <a:ext cx="255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  <p:sp>
          <p:nvSpPr>
            <p:cNvPr id="280601" name="Text Box 1049"/>
            <p:cNvSpPr txBox="1">
              <a:spLocks noChangeArrowheads="1"/>
            </p:cNvSpPr>
            <p:nvPr/>
          </p:nvSpPr>
          <p:spPr bwMode="auto">
            <a:xfrm>
              <a:off x="1754" y="1075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0602" name="Oval 1050"/>
            <p:cNvSpPr>
              <a:spLocks noChangeArrowheads="1"/>
            </p:cNvSpPr>
            <p:nvPr/>
          </p:nvSpPr>
          <p:spPr bwMode="auto">
            <a:xfrm>
              <a:off x="304" y="1620"/>
              <a:ext cx="375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</a:t>
              </a:r>
            </a:p>
          </p:txBody>
        </p:sp>
        <p:cxnSp>
          <p:nvCxnSpPr>
            <p:cNvPr id="136224" name="AutoShape 1051"/>
            <p:cNvCxnSpPr>
              <a:cxnSpLocks noChangeShapeType="1"/>
              <a:stCxn id="280596" idx="3"/>
              <a:endCxn id="280602" idx="7"/>
            </p:cNvCxnSpPr>
            <p:nvPr/>
          </p:nvCxnSpPr>
          <p:spPr bwMode="auto">
            <a:xfrm flipH="1">
              <a:off x="624" y="1532"/>
              <a:ext cx="152" cy="1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0604" name="Text Box 1052"/>
            <p:cNvSpPr txBox="1">
              <a:spLocks noChangeArrowheads="1"/>
            </p:cNvSpPr>
            <p:nvPr/>
          </p:nvSpPr>
          <p:spPr bwMode="auto">
            <a:xfrm>
              <a:off x="554" y="1379"/>
              <a:ext cx="255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  <p:sp>
          <p:nvSpPr>
            <p:cNvPr id="136226" name="Line 1053"/>
            <p:cNvSpPr>
              <a:spLocks noChangeShapeType="1"/>
            </p:cNvSpPr>
            <p:nvPr/>
          </p:nvSpPr>
          <p:spPr bwMode="auto">
            <a:xfrm flipV="1">
              <a:off x="672" y="1632"/>
              <a:ext cx="120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280606" name="Text Box 1054"/>
            <p:cNvSpPr txBox="1">
              <a:spLocks noChangeArrowheads="1"/>
            </p:cNvSpPr>
            <p:nvPr/>
          </p:nvSpPr>
          <p:spPr bwMode="auto">
            <a:xfrm>
              <a:off x="1152" y="1776"/>
              <a:ext cx="255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</p:grpSp>
      <p:sp>
        <p:nvSpPr>
          <p:cNvPr id="136198" name="Text Box 1055"/>
          <p:cNvSpPr txBox="1">
            <a:spLocks noChangeArrowheads="1"/>
          </p:cNvSpPr>
          <p:nvPr/>
        </p:nvSpPr>
        <p:spPr bwMode="auto">
          <a:xfrm>
            <a:off x="4331494" y="1033463"/>
            <a:ext cx="4355306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latin typeface="Tahoma" charset="0"/>
              </a:rPr>
              <a:t>#          State       Depth       Cost       Parent</a:t>
            </a:r>
          </a:p>
          <a:p>
            <a:endParaRPr lang="en-US" sz="1500" dirty="0">
              <a:latin typeface="Tahoma" charset="0"/>
            </a:endParaRP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1	S	0	0	-</a:t>
            </a: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2	A	1	1	1</a:t>
            </a: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4	B	2	2	2</a:t>
            </a:r>
          </a:p>
          <a:p>
            <a:r>
              <a:rPr lang="en-US" sz="1500" dirty="0">
                <a:latin typeface="Tahoma" charset="0"/>
              </a:rPr>
              <a:t>5	C	3	3	4</a:t>
            </a:r>
          </a:p>
          <a:p>
            <a:r>
              <a:rPr lang="en-US" sz="1500" dirty="0">
                <a:latin typeface="Tahoma" charset="0"/>
              </a:rPr>
              <a:t>6	G	3	102	4</a:t>
            </a:r>
          </a:p>
          <a:p>
            <a:endParaRPr lang="en-US" sz="1500" dirty="0">
              <a:latin typeface="Tahoma" charset="0"/>
            </a:endParaRPr>
          </a:p>
        </p:txBody>
      </p:sp>
      <p:sp>
        <p:nvSpPr>
          <p:cNvPr id="136200" name="Text Box 1057"/>
          <p:cNvSpPr txBox="1">
            <a:spLocks noChangeArrowheads="1"/>
          </p:cNvSpPr>
          <p:nvPr/>
        </p:nvSpPr>
        <p:spPr bwMode="auto">
          <a:xfrm>
            <a:off x="4229100" y="2845594"/>
            <a:ext cx="363413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solidFill>
                  <a:srgbClr val="0066FF"/>
                </a:solidFill>
                <a:latin typeface="Tahoma" charset="0"/>
              </a:rPr>
              <a:t>Node 4 has a successor with state C and</a:t>
            </a:r>
          </a:p>
          <a:p>
            <a:r>
              <a:rPr lang="en-US" sz="1500">
                <a:solidFill>
                  <a:srgbClr val="0066FF"/>
                </a:solidFill>
                <a:latin typeface="Tahoma" charset="0"/>
              </a:rPr>
              <a:t>Cost smaller than node #3 in </a:t>
            </a:r>
            <a:r>
              <a:rPr lang="en-US" sz="1500" i="1">
                <a:solidFill>
                  <a:srgbClr val="0066FF"/>
                </a:solidFill>
                <a:latin typeface="Tahoma" charset="0"/>
              </a:rPr>
              <a:t>open</a:t>
            </a:r>
            <a:r>
              <a:rPr lang="en-US" sz="1500">
                <a:solidFill>
                  <a:srgbClr val="0066FF"/>
                </a:solidFill>
                <a:latin typeface="Tahoma" charset="0"/>
              </a:rPr>
              <a:t> that</a:t>
            </a:r>
          </a:p>
          <a:p>
            <a:r>
              <a:rPr lang="en-US" sz="1500">
                <a:solidFill>
                  <a:srgbClr val="0066FF"/>
                </a:solidFill>
                <a:latin typeface="Tahoma" charset="0"/>
              </a:rPr>
              <a:t>Also had state C; so we update </a:t>
            </a:r>
            <a:r>
              <a:rPr lang="en-US" sz="1500" i="1">
                <a:solidFill>
                  <a:srgbClr val="0066FF"/>
                </a:solidFill>
                <a:latin typeface="Tahoma" charset="0"/>
              </a:rPr>
              <a:t>open</a:t>
            </a:r>
          </a:p>
          <a:p>
            <a:r>
              <a:rPr lang="en-US" sz="1500">
                <a:solidFill>
                  <a:srgbClr val="0066FF"/>
                </a:solidFill>
                <a:latin typeface="Tahoma" charset="0"/>
              </a:rPr>
              <a:t>To reflect the shortest path.</a:t>
            </a:r>
          </a:p>
        </p:txBody>
      </p:sp>
      <p:sp>
        <p:nvSpPr>
          <p:cNvPr id="36" name="Line 47">
            <a:extLst>
              <a:ext uri="{FF2B5EF4-FFF2-40B4-BE49-F238E27FC236}">
                <a16:creationId xmlns:a16="http://schemas.microsoft.com/office/drawing/2014/main" id="{EE457FA2-B3EE-4E4A-87A9-8DF8DF3F28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8118" y="1336478"/>
            <a:ext cx="410008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21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FDFE04F-BB3A-A544-B625-F9C2C5DF0A55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37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pSp>
        <p:nvGrpSpPr>
          <p:cNvPr id="137221" name="Group 3"/>
          <p:cNvGrpSpPr>
            <a:grpSpLocks/>
          </p:cNvGrpSpPr>
          <p:nvPr/>
        </p:nvGrpSpPr>
        <p:grpSpPr bwMode="auto">
          <a:xfrm>
            <a:off x="1257300" y="1085850"/>
            <a:ext cx="2915841" cy="3143250"/>
            <a:chOff x="96" y="912"/>
            <a:chExt cx="2664" cy="2872"/>
          </a:xfrm>
        </p:grpSpPr>
        <p:sp>
          <p:nvSpPr>
            <p:cNvPr id="137224" name="Rectangle 4"/>
            <p:cNvSpPr>
              <a:spLocks noChangeArrowheads="1"/>
            </p:cNvSpPr>
            <p:nvPr/>
          </p:nvSpPr>
          <p:spPr bwMode="auto">
            <a:xfrm>
              <a:off x="96" y="912"/>
              <a:ext cx="2664" cy="28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281605" name="Oval 5"/>
            <p:cNvSpPr>
              <a:spLocks noChangeArrowheads="1"/>
            </p:cNvSpPr>
            <p:nvPr/>
          </p:nvSpPr>
          <p:spPr bwMode="auto">
            <a:xfrm>
              <a:off x="969" y="3368"/>
              <a:ext cx="372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G</a:t>
              </a:r>
            </a:p>
          </p:txBody>
        </p:sp>
        <p:sp>
          <p:nvSpPr>
            <p:cNvPr id="137226" name="Freeform 6"/>
            <p:cNvSpPr>
              <a:spLocks/>
            </p:cNvSpPr>
            <p:nvPr/>
          </p:nvSpPr>
          <p:spPr bwMode="auto">
            <a:xfrm>
              <a:off x="158" y="1953"/>
              <a:ext cx="1027" cy="1456"/>
            </a:xfrm>
            <a:custGeom>
              <a:avLst/>
              <a:gdLst>
                <a:gd name="T0" fmla="*/ 173 w 1184"/>
                <a:gd name="T1" fmla="*/ 0 h 1680"/>
                <a:gd name="T2" fmla="*/ 47 w 1184"/>
                <a:gd name="T3" fmla="*/ 313 h 1680"/>
                <a:gd name="T4" fmla="*/ 455 w 1184"/>
                <a:gd name="T5" fmla="*/ 500 h 1680"/>
                <a:gd name="T6" fmla="*/ 266 w 1184"/>
                <a:gd name="T7" fmla="*/ 875 h 1680"/>
                <a:gd name="T8" fmla="*/ 705 w 1184"/>
                <a:gd name="T9" fmla="*/ 875 h 1680"/>
                <a:gd name="T10" fmla="*/ 673 w 1184"/>
                <a:gd name="T11" fmla="*/ 1094 h 16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84"/>
                <a:gd name="T19" fmla="*/ 0 h 1680"/>
                <a:gd name="T20" fmla="*/ 1184 w 1184"/>
                <a:gd name="T21" fmla="*/ 1680 h 16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84" h="1680">
                  <a:moveTo>
                    <a:pt x="264" y="0"/>
                  </a:moveTo>
                  <a:cubicBezTo>
                    <a:pt x="132" y="176"/>
                    <a:pt x="0" y="352"/>
                    <a:pt x="72" y="480"/>
                  </a:cubicBezTo>
                  <a:cubicBezTo>
                    <a:pt x="144" y="608"/>
                    <a:pt x="640" y="624"/>
                    <a:pt x="696" y="768"/>
                  </a:cubicBezTo>
                  <a:cubicBezTo>
                    <a:pt x="752" y="912"/>
                    <a:pt x="344" y="1248"/>
                    <a:pt x="408" y="1344"/>
                  </a:cubicBezTo>
                  <a:cubicBezTo>
                    <a:pt x="472" y="1440"/>
                    <a:pt x="976" y="1288"/>
                    <a:pt x="1080" y="1344"/>
                  </a:cubicBezTo>
                  <a:cubicBezTo>
                    <a:pt x="1184" y="1400"/>
                    <a:pt x="1048" y="1624"/>
                    <a:pt x="1032" y="168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281607" name="Text Box 7"/>
            <p:cNvSpPr txBox="1">
              <a:spLocks noChangeArrowheads="1"/>
            </p:cNvSpPr>
            <p:nvPr/>
          </p:nvSpPr>
          <p:spPr bwMode="auto">
            <a:xfrm>
              <a:off x="336" y="2615"/>
              <a:ext cx="492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100</a:t>
              </a:r>
            </a:p>
          </p:txBody>
        </p:sp>
        <p:cxnSp>
          <p:nvCxnSpPr>
            <p:cNvPr id="137228" name="AutoShape 8"/>
            <p:cNvCxnSpPr>
              <a:cxnSpLocks noChangeShapeType="1"/>
              <a:stCxn id="281616" idx="3"/>
              <a:endCxn id="281605" idx="6"/>
            </p:cNvCxnSpPr>
            <p:nvPr/>
          </p:nvCxnSpPr>
          <p:spPr bwMode="auto">
            <a:xfrm flipH="1">
              <a:off x="1353" y="3404"/>
              <a:ext cx="255" cy="15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1609" name="Text Box 9"/>
            <p:cNvSpPr txBox="1">
              <a:spLocks noChangeArrowheads="1"/>
            </p:cNvSpPr>
            <p:nvPr/>
          </p:nvSpPr>
          <p:spPr bwMode="auto">
            <a:xfrm>
              <a:off x="1461" y="3446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1610" name="Oval 10"/>
            <p:cNvSpPr>
              <a:spLocks noChangeArrowheads="1"/>
            </p:cNvSpPr>
            <p:nvPr/>
          </p:nvSpPr>
          <p:spPr bwMode="auto">
            <a:xfrm>
              <a:off x="2136" y="1911"/>
              <a:ext cx="374" cy="3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D</a:t>
              </a:r>
            </a:p>
          </p:txBody>
        </p:sp>
        <p:cxnSp>
          <p:nvCxnSpPr>
            <p:cNvPr id="137231" name="AutoShape 11"/>
            <p:cNvCxnSpPr>
              <a:cxnSpLocks noChangeShapeType="1"/>
              <a:stCxn id="281621" idx="5"/>
              <a:endCxn id="281610" idx="0"/>
            </p:cNvCxnSpPr>
            <p:nvPr/>
          </p:nvCxnSpPr>
          <p:spPr bwMode="auto">
            <a:xfrm>
              <a:off x="2164" y="1657"/>
              <a:ext cx="159" cy="24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1612" name="Text Box 12"/>
            <p:cNvSpPr txBox="1">
              <a:spLocks noChangeArrowheads="1"/>
            </p:cNvSpPr>
            <p:nvPr/>
          </p:nvSpPr>
          <p:spPr bwMode="auto">
            <a:xfrm>
              <a:off x="2211" y="1575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1613" name="Oval 13"/>
            <p:cNvSpPr>
              <a:spLocks noChangeArrowheads="1"/>
            </p:cNvSpPr>
            <p:nvPr/>
          </p:nvSpPr>
          <p:spPr bwMode="auto">
            <a:xfrm>
              <a:off x="2053" y="2578"/>
              <a:ext cx="375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E</a:t>
              </a:r>
            </a:p>
          </p:txBody>
        </p:sp>
        <p:cxnSp>
          <p:nvCxnSpPr>
            <p:cNvPr id="137234" name="AutoShape 14"/>
            <p:cNvCxnSpPr>
              <a:cxnSpLocks noChangeShapeType="1"/>
              <a:stCxn id="281610" idx="4"/>
              <a:endCxn id="281613" idx="0"/>
            </p:cNvCxnSpPr>
            <p:nvPr/>
          </p:nvCxnSpPr>
          <p:spPr bwMode="auto">
            <a:xfrm flipH="1">
              <a:off x="2240" y="2293"/>
              <a:ext cx="84" cy="27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1615" name="Text Box 15"/>
            <p:cNvSpPr txBox="1">
              <a:spLocks noChangeArrowheads="1"/>
            </p:cNvSpPr>
            <p:nvPr/>
          </p:nvSpPr>
          <p:spPr bwMode="auto">
            <a:xfrm>
              <a:off x="2294" y="2323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1616" name="Oval 16"/>
            <p:cNvSpPr>
              <a:spLocks noChangeArrowheads="1"/>
            </p:cNvSpPr>
            <p:nvPr/>
          </p:nvSpPr>
          <p:spPr bwMode="auto">
            <a:xfrm>
              <a:off x="1553" y="3077"/>
              <a:ext cx="374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F</a:t>
              </a:r>
            </a:p>
          </p:txBody>
        </p:sp>
        <p:cxnSp>
          <p:nvCxnSpPr>
            <p:cNvPr id="137237" name="AutoShape 17"/>
            <p:cNvCxnSpPr>
              <a:cxnSpLocks noChangeShapeType="1"/>
              <a:stCxn id="281613" idx="3"/>
              <a:endCxn id="281616" idx="7"/>
            </p:cNvCxnSpPr>
            <p:nvPr/>
          </p:nvCxnSpPr>
          <p:spPr bwMode="auto">
            <a:xfrm flipH="1">
              <a:off x="1873" y="2905"/>
              <a:ext cx="234" cy="21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1618" name="Text Box 18"/>
            <p:cNvSpPr txBox="1">
              <a:spLocks noChangeArrowheads="1"/>
            </p:cNvSpPr>
            <p:nvPr/>
          </p:nvSpPr>
          <p:spPr bwMode="auto">
            <a:xfrm>
              <a:off x="2002" y="2990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1619" name="Oval 19"/>
            <p:cNvSpPr>
              <a:spLocks noChangeArrowheads="1"/>
            </p:cNvSpPr>
            <p:nvPr/>
          </p:nvSpPr>
          <p:spPr bwMode="auto">
            <a:xfrm>
              <a:off x="1262" y="954"/>
              <a:ext cx="374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S</a:t>
              </a:r>
            </a:p>
          </p:txBody>
        </p:sp>
        <p:sp>
          <p:nvSpPr>
            <p:cNvPr id="281620" name="Oval 20"/>
            <p:cNvSpPr>
              <a:spLocks noChangeArrowheads="1"/>
            </p:cNvSpPr>
            <p:nvPr/>
          </p:nvSpPr>
          <p:spPr bwMode="auto">
            <a:xfrm>
              <a:off x="721" y="1204"/>
              <a:ext cx="372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A</a:t>
              </a:r>
            </a:p>
          </p:txBody>
        </p:sp>
        <p:sp>
          <p:nvSpPr>
            <p:cNvPr id="281621" name="Oval 21"/>
            <p:cNvSpPr>
              <a:spLocks noChangeArrowheads="1"/>
            </p:cNvSpPr>
            <p:nvPr/>
          </p:nvSpPr>
          <p:spPr bwMode="auto">
            <a:xfrm>
              <a:off x="1845" y="1329"/>
              <a:ext cx="374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C</a:t>
              </a:r>
            </a:p>
          </p:txBody>
        </p:sp>
        <p:cxnSp>
          <p:nvCxnSpPr>
            <p:cNvPr id="137242" name="AutoShape 22"/>
            <p:cNvCxnSpPr>
              <a:cxnSpLocks noChangeShapeType="1"/>
              <a:stCxn id="281619" idx="2"/>
              <a:endCxn id="281620" idx="7"/>
            </p:cNvCxnSpPr>
            <p:nvPr/>
          </p:nvCxnSpPr>
          <p:spPr bwMode="auto">
            <a:xfrm flipH="1">
              <a:off x="1041" y="1141"/>
              <a:ext cx="213" cy="10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7243" name="AutoShape 23"/>
            <p:cNvCxnSpPr>
              <a:cxnSpLocks noChangeShapeType="1"/>
              <a:stCxn id="281619" idx="6"/>
              <a:endCxn id="281621" idx="1"/>
            </p:cNvCxnSpPr>
            <p:nvPr/>
          </p:nvCxnSpPr>
          <p:spPr bwMode="auto">
            <a:xfrm>
              <a:off x="1644" y="1141"/>
              <a:ext cx="255" cy="2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1624" name="Text Box 24"/>
            <p:cNvSpPr txBox="1">
              <a:spLocks noChangeArrowheads="1"/>
            </p:cNvSpPr>
            <p:nvPr/>
          </p:nvSpPr>
          <p:spPr bwMode="auto">
            <a:xfrm>
              <a:off x="1045" y="960"/>
              <a:ext cx="255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  <p:sp>
          <p:nvSpPr>
            <p:cNvPr id="281625" name="Text Box 25"/>
            <p:cNvSpPr txBox="1">
              <a:spLocks noChangeArrowheads="1"/>
            </p:cNvSpPr>
            <p:nvPr/>
          </p:nvSpPr>
          <p:spPr bwMode="auto">
            <a:xfrm>
              <a:off x="1754" y="1075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1626" name="Oval 26"/>
            <p:cNvSpPr>
              <a:spLocks noChangeArrowheads="1"/>
            </p:cNvSpPr>
            <p:nvPr/>
          </p:nvSpPr>
          <p:spPr bwMode="auto">
            <a:xfrm>
              <a:off x="304" y="1620"/>
              <a:ext cx="375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</a:t>
              </a:r>
            </a:p>
          </p:txBody>
        </p:sp>
        <p:cxnSp>
          <p:nvCxnSpPr>
            <p:cNvPr id="137247" name="AutoShape 27"/>
            <p:cNvCxnSpPr>
              <a:cxnSpLocks noChangeShapeType="1"/>
              <a:stCxn id="281620" idx="3"/>
              <a:endCxn id="281626" idx="7"/>
            </p:cNvCxnSpPr>
            <p:nvPr/>
          </p:nvCxnSpPr>
          <p:spPr bwMode="auto">
            <a:xfrm flipH="1">
              <a:off x="624" y="1532"/>
              <a:ext cx="152" cy="1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1628" name="Text Box 28"/>
            <p:cNvSpPr txBox="1">
              <a:spLocks noChangeArrowheads="1"/>
            </p:cNvSpPr>
            <p:nvPr/>
          </p:nvSpPr>
          <p:spPr bwMode="auto">
            <a:xfrm>
              <a:off x="554" y="1379"/>
              <a:ext cx="255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  <p:sp>
          <p:nvSpPr>
            <p:cNvPr id="137249" name="Line 29"/>
            <p:cNvSpPr>
              <a:spLocks noChangeShapeType="1"/>
            </p:cNvSpPr>
            <p:nvPr/>
          </p:nvSpPr>
          <p:spPr bwMode="auto">
            <a:xfrm flipV="1">
              <a:off x="672" y="1632"/>
              <a:ext cx="120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281630" name="Text Box 30"/>
            <p:cNvSpPr txBox="1">
              <a:spLocks noChangeArrowheads="1"/>
            </p:cNvSpPr>
            <p:nvPr/>
          </p:nvSpPr>
          <p:spPr bwMode="auto">
            <a:xfrm>
              <a:off x="1152" y="1776"/>
              <a:ext cx="255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</p:grpSp>
      <p:sp>
        <p:nvSpPr>
          <p:cNvPr id="137222" name="Text Box 31"/>
          <p:cNvSpPr txBox="1">
            <a:spLocks noChangeArrowheads="1"/>
          </p:cNvSpPr>
          <p:nvPr/>
        </p:nvSpPr>
        <p:spPr bwMode="auto">
          <a:xfrm>
            <a:off x="4331494" y="1033463"/>
            <a:ext cx="4507706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latin typeface="Tahoma" charset="0"/>
              </a:rPr>
              <a:t>#          State       Depth       Cost       Parent</a:t>
            </a:r>
          </a:p>
          <a:p>
            <a:endParaRPr lang="en-US" sz="1500" dirty="0">
              <a:latin typeface="Tahoma" charset="0"/>
            </a:endParaRP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1	S	0	0	-</a:t>
            </a: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2	A	1	1	1</a:t>
            </a: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4	B	2	2	2</a:t>
            </a: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5	C	3	3	4</a:t>
            </a:r>
          </a:p>
          <a:p>
            <a:r>
              <a:rPr lang="en-US" sz="1500" dirty="0">
                <a:latin typeface="Tahoma" charset="0"/>
              </a:rPr>
              <a:t>7	D	4	8	5</a:t>
            </a:r>
          </a:p>
          <a:p>
            <a:r>
              <a:rPr lang="en-US" sz="1500" dirty="0">
                <a:latin typeface="Tahoma" charset="0"/>
              </a:rPr>
              <a:t>6	G	3	102	4</a:t>
            </a:r>
          </a:p>
          <a:p>
            <a:endParaRPr lang="en-US" sz="1500" dirty="0">
              <a:latin typeface="Tahoma" charset="0"/>
            </a:endParaRPr>
          </a:p>
        </p:txBody>
      </p:sp>
      <p:sp>
        <p:nvSpPr>
          <p:cNvPr id="35" name="Line 47">
            <a:extLst>
              <a:ext uri="{FF2B5EF4-FFF2-40B4-BE49-F238E27FC236}">
                <a16:creationId xmlns:a16="http://schemas.microsoft.com/office/drawing/2014/main" id="{1B3E039F-912C-2349-A498-F02B99A02B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8118" y="1336478"/>
            <a:ext cx="410008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21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C6FF7A8-AFAB-A443-B2DF-2066A6DCA18A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38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pSp>
        <p:nvGrpSpPr>
          <p:cNvPr id="138245" name="Group 3"/>
          <p:cNvGrpSpPr>
            <a:grpSpLocks/>
          </p:cNvGrpSpPr>
          <p:nvPr/>
        </p:nvGrpSpPr>
        <p:grpSpPr bwMode="auto">
          <a:xfrm>
            <a:off x="1257300" y="1085850"/>
            <a:ext cx="2915841" cy="3143250"/>
            <a:chOff x="96" y="912"/>
            <a:chExt cx="2664" cy="2872"/>
          </a:xfrm>
        </p:grpSpPr>
        <p:sp>
          <p:nvSpPr>
            <p:cNvPr id="138248" name="Rectangle 4"/>
            <p:cNvSpPr>
              <a:spLocks noChangeArrowheads="1"/>
            </p:cNvSpPr>
            <p:nvPr/>
          </p:nvSpPr>
          <p:spPr bwMode="auto">
            <a:xfrm>
              <a:off x="96" y="912"/>
              <a:ext cx="2664" cy="28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282629" name="Oval 5"/>
            <p:cNvSpPr>
              <a:spLocks noChangeArrowheads="1"/>
            </p:cNvSpPr>
            <p:nvPr/>
          </p:nvSpPr>
          <p:spPr bwMode="auto">
            <a:xfrm>
              <a:off x="969" y="3368"/>
              <a:ext cx="372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G</a:t>
              </a:r>
            </a:p>
          </p:txBody>
        </p:sp>
        <p:sp>
          <p:nvSpPr>
            <p:cNvPr id="138250" name="Freeform 6"/>
            <p:cNvSpPr>
              <a:spLocks/>
            </p:cNvSpPr>
            <p:nvPr/>
          </p:nvSpPr>
          <p:spPr bwMode="auto">
            <a:xfrm>
              <a:off x="158" y="1953"/>
              <a:ext cx="1027" cy="1456"/>
            </a:xfrm>
            <a:custGeom>
              <a:avLst/>
              <a:gdLst>
                <a:gd name="T0" fmla="*/ 173 w 1184"/>
                <a:gd name="T1" fmla="*/ 0 h 1680"/>
                <a:gd name="T2" fmla="*/ 47 w 1184"/>
                <a:gd name="T3" fmla="*/ 313 h 1680"/>
                <a:gd name="T4" fmla="*/ 455 w 1184"/>
                <a:gd name="T5" fmla="*/ 500 h 1680"/>
                <a:gd name="T6" fmla="*/ 266 w 1184"/>
                <a:gd name="T7" fmla="*/ 875 h 1680"/>
                <a:gd name="T8" fmla="*/ 705 w 1184"/>
                <a:gd name="T9" fmla="*/ 875 h 1680"/>
                <a:gd name="T10" fmla="*/ 673 w 1184"/>
                <a:gd name="T11" fmla="*/ 1094 h 16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84"/>
                <a:gd name="T19" fmla="*/ 0 h 1680"/>
                <a:gd name="T20" fmla="*/ 1184 w 1184"/>
                <a:gd name="T21" fmla="*/ 1680 h 16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84" h="1680">
                  <a:moveTo>
                    <a:pt x="264" y="0"/>
                  </a:moveTo>
                  <a:cubicBezTo>
                    <a:pt x="132" y="176"/>
                    <a:pt x="0" y="352"/>
                    <a:pt x="72" y="480"/>
                  </a:cubicBezTo>
                  <a:cubicBezTo>
                    <a:pt x="144" y="608"/>
                    <a:pt x="640" y="624"/>
                    <a:pt x="696" y="768"/>
                  </a:cubicBezTo>
                  <a:cubicBezTo>
                    <a:pt x="752" y="912"/>
                    <a:pt x="344" y="1248"/>
                    <a:pt x="408" y="1344"/>
                  </a:cubicBezTo>
                  <a:cubicBezTo>
                    <a:pt x="472" y="1440"/>
                    <a:pt x="976" y="1288"/>
                    <a:pt x="1080" y="1344"/>
                  </a:cubicBezTo>
                  <a:cubicBezTo>
                    <a:pt x="1184" y="1400"/>
                    <a:pt x="1048" y="1624"/>
                    <a:pt x="1032" y="168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282631" name="Text Box 7"/>
            <p:cNvSpPr txBox="1">
              <a:spLocks noChangeArrowheads="1"/>
            </p:cNvSpPr>
            <p:nvPr/>
          </p:nvSpPr>
          <p:spPr bwMode="auto">
            <a:xfrm>
              <a:off x="336" y="2615"/>
              <a:ext cx="492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100</a:t>
              </a:r>
            </a:p>
          </p:txBody>
        </p:sp>
        <p:cxnSp>
          <p:nvCxnSpPr>
            <p:cNvPr id="138252" name="AutoShape 8"/>
            <p:cNvCxnSpPr>
              <a:cxnSpLocks noChangeShapeType="1"/>
              <a:stCxn id="282640" idx="3"/>
              <a:endCxn id="282629" idx="6"/>
            </p:cNvCxnSpPr>
            <p:nvPr/>
          </p:nvCxnSpPr>
          <p:spPr bwMode="auto">
            <a:xfrm flipH="1">
              <a:off x="1353" y="3404"/>
              <a:ext cx="255" cy="15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2633" name="Text Box 9"/>
            <p:cNvSpPr txBox="1">
              <a:spLocks noChangeArrowheads="1"/>
            </p:cNvSpPr>
            <p:nvPr/>
          </p:nvSpPr>
          <p:spPr bwMode="auto">
            <a:xfrm>
              <a:off x="1461" y="3446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2634" name="Oval 10"/>
            <p:cNvSpPr>
              <a:spLocks noChangeArrowheads="1"/>
            </p:cNvSpPr>
            <p:nvPr/>
          </p:nvSpPr>
          <p:spPr bwMode="auto">
            <a:xfrm>
              <a:off x="2136" y="1911"/>
              <a:ext cx="374" cy="3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D</a:t>
              </a:r>
            </a:p>
          </p:txBody>
        </p:sp>
        <p:cxnSp>
          <p:nvCxnSpPr>
            <p:cNvPr id="138255" name="AutoShape 11"/>
            <p:cNvCxnSpPr>
              <a:cxnSpLocks noChangeShapeType="1"/>
              <a:stCxn id="282645" idx="5"/>
              <a:endCxn id="282634" idx="0"/>
            </p:cNvCxnSpPr>
            <p:nvPr/>
          </p:nvCxnSpPr>
          <p:spPr bwMode="auto">
            <a:xfrm>
              <a:off x="2164" y="1657"/>
              <a:ext cx="159" cy="24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2636" name="Text Box 12"/>
            <p:cNvSpPr txBox="1">
              <a:spLocks noChangeArrowheads="1"/>
            </p:cNvSpPr>
            <p:nvPr/>
          </p:nvSpPr>
          <p:spPr bwMode="auto">
            <a:xfrm>
              <a:off x="2211" y="1575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2637" name="Oval 13"/>
            <p:cNvSpPr>
              <a:spLocks noChangeArrowheads="1"/>
            </p:cNvSpPr>
            <p:nvPr/>
          </p:nvSpPr>
          <p:spPr bwMode="auto">
            <a:xfrm>
              <a:off x="2053" y="2578"/>
              <a:ext cx="375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E</a:t>
              </a:r>
            </a:p>
          </p:txBody>
        </p:sp>
        <p:cxnSp>
          <p:nvCxnSpPr>
            <p:cNvPr id="138258" name="AutoShape 14"/>
            <p:cNvCxnSpPr>
              <a:cxnSpLocks noChangeShapeType="1"/>
              <a:stCxn id="282634" idx="4"/>
              <a:endCxn id="282637" idx="0"/>
            </p:cNvCxnSpPr>
            <p:nvPr/>
          </p:nvCxnSpPr>
          <p:spPr bwMode="auto">
            <a:xfrm flipH="1">
              <a:off x="2240" y="2293"/>
              <a:ext cx="84" cy="27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2639" name="Text Box 15"/>
            <p:cNvSpPr txBox="1">
              <a:spLocks noChangeArrowheads="1"/>
            </p:cNvSpPr>
            <p:nvPr/>
          </p:nvSpPr>
          <p:spPr bwMode="auto">
            <a:xfrm>
              <a:off x="2294" y="2323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2640" name="Oval 16"/>
            <p:cNvSpPr>
              <a:spLocks noChangeArrowheads="1"/>
            </p:cNvSpPr>
            <p:nvPr/>
          </p:nvSpPr>
          <p:spPr bwMode="auto">
            <a:xfrm>
              <a:off x="1553" y="3077"/>
              <a:ext cx="374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F</a:t>
              </a:r>
            </a:p>
          </p:txBody>
        </p:sp>
        <p:cxnSp>
          <p:nvCxnSpPr>
            <p:cNvPr id="138261" name="AutoShape 17"/>
            <p:cNvCxnSpPr>
              <a:cxnSpLocks noChangeShapeType="1"/>
              <a:stCxn id="282637" idx="3"/>
              <a:endCxn id="282640" idx="7"/>
            </p:cNvCxnSpPr>
            <p:nvPr/>
          </p:nvCxnSpPr>
          <p:spPr bwMode="auto">
            <a:xfrm flipH="1">
              <a:off x="1873" y="2905"/>
              <a:ext cx="234" cy="21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2642" name="Text Box 18"/>
            <p:cNvSpPr txBox="1">
              <a:spLocks noChangeArrowheads="1"/>
            </p:cNvSpPr>
            <p:nvPr/>
          </p:nvSpPr>
          <p:spPr bwMode="auto">
            <a:xfrm>
              <a:off x="2002" y="2990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2643" name="Oval 19"/>
            <p:cNvSpPr>
              <a:spLocks noChangeArrowheads="1"/>
            </p:cNvSpPr>
            <p:nvPr/>
          </p:nvSpPr>
          <p:spPr bwMode="auto">
            <a:xfrm>
              <a:off x="1262" y="954"/>
              <a:ext cx="374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S</a:t>
              </a:r>
            </a:p>
          </p:txBody>
        </p:sp>
        <p:sp>
          <p:nvSpPr>
            <p:cNvPr id="282644" name="Oval 20"/>
            <p:cNvSpPr>
              <a:spLocks noChangeArrowheads="1"/>
            </p:cNvSpPr>
            <p:nvPr/>
          </p:nvSpPr>
          <p:spPr bwMode="auto">
            <a:xfrm>
              <a:off x="721" y="1204"/>
              <a:ext cx="372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A</a:t>
              </a:r>
            </a:p>
          </p:txBody>
        </p:sp>
        <p:sp>
          <p:nvSpPr>
            <p:cNvPr id="282645" name="Oval 21"/>
            <p:cNvSpPr>
              <a:spLocks noChangeArrowheads="1"/>
            </p:cNvSpPr>
            <p:nvPr/>
          </p:nvSpPr>
          <p:spPr bwMode="auto">
            <a:xfrm>
              <a:off x="1845" y="1329"/>
              <a:ext cx="374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C</a:t>
              </a:r>
            </a:p>
          </p:txBody>
        </p:sp>
        <p:cxnSp>
          <p:nvCxnSpPr>
            <p:cNvPr id="138266" name="AutoShape 22"/>
            <p:cNvCxnSpPr>
              <a:cxnSpLocks noChangeShapeType="1"/>
              <a:stCxn id="282643" idx="2"/>
              <a:endCxn id="282644" idx="7"/>
            </p:cNvCxnSpPr>
            <p:nvPr/>
          </p:nvCxnSpPr>
          <p:spPr bwMode="auto">
            <a:xfrm flipH="1">
              <a:off x="1041" y="1141"/>
              <a:ext cx="213" cy="10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8267" name="AutoShape 23"/>
            <p:cNvCxnSpPr>
              <a:cxnSpLocks noChangeShapeType="1"/>
              <a:stCxn id="282643" idx="6"/>
              <a:endCxn id="282645" idx="1"/>
            </p:cNvCxnSpPr>
            <p:nvPr/>
          </p:nvCxnSpPr>
          <p:spPr bwMode="auto">
            <a:xfrm>
              <a:off x="1644" y="1141"/>
              <a:ext cx="255" cy="2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2648" name="Text Box 24"/>
            <p:cNvSpPr txBox="1">
              <a:spLocks noChangeArrowheads="1"/>
            </p:cNvSpPr>
            <p:nvPr/>
          </p:nvSpPr>
          <p:spPr bwMode="auto">
            <a:xfrm>
              <a:off x="1045" y="960"/>
              <a:ext cx="255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  <p:sp>
          <p:nvSpPr>
            <p:cNvPr id="282649" name="Text Box 25"/>
            <p:cNvSpPr txBox="1">
              <a:spLocks noChangeArrowheads="1"/>
            </p:cNvSpPr>
            <p:nvPr/>
          </p:nvSpPr>
          <p:spPr bwMode="auto">
            <a:xfrm>
              <a:off x="1754" y="1075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2650" name="Oval 26"/>
            <p:cNvSpPr>
              <a:spLocks noChangeArrowheads="1"/>
            </p:cNvSpPr>
            <p:nvPr/>
          </p:nvSpPr>
          <p:spPr bwMode="auto">
            <a:xfrm>
              <a:off x="304" y="1620"/>
              <a:ext cx="375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</a:t>
              </a:r>
            </a:p>
          </p:txBody>
        </p:sp>
        <p:cxnSp>
          <p:nvCxnSpPr>
            <p:cNvPr id="138271" name="AutoShape 27"/>
            <p:cNvCxnSpPr>
              <a:cxnSpLocks noChangeShapeType="1"/>
              <a:stCxn id="282644" idx="3"/>
              <a:endCxn id="282650" idx="7"/>
            </p:cNvCxnSpPr>
            <p:nvPr/>
          </p:nvCxnSpPr>
          <p:spPr bwMode="auto">
            <a:xfrm flipH="1">
              <a:off x="624" y="1532"/>
              <a:ext cx="152" cy="1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2652" name="Text Box 28"/>
            <p:cNvSpPr txBox="1">
              <a:spLocks noChangeArrowheads="1"/>
            </p:cNvSpPr>
            <p:nvPr/>
          </p:nvSpPr>
          <p:spPr bwMode="auto">
            <a:xfrm>
              <a:off x="554" y="1379"/>
              <a:ext cx="255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  <p:sp>
          <p:nvSpPr>
            <p:cNvPr id="138273" name="Line 29"/>
            <p:cNvSpPr>
              <a:spLocks noChangeShapeType="1"/>
            </p:cNvSpPr>
            <p:nvPr/>
          </p:nvSpPr>
          <p:spPr bwMode="auto">
            <a:xfrm flipV="1">
              <a:off x="672" y="1632"/>
              <a:ext cx="120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282654" name="Text Box 30"/>
            <p:cNvSpPr txBox="1">
              <a:spLocks noChangeArrowheads="1"/>
            </p:cNvSpPr>
            <p:nvPr/>
          </p:nvSpPr>
          <p:spPr bwMode="auto">
            <a:xfrm>
              <a:off x="1152" y="1776"/>
              <a:ext cx="255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</p:grpSp>
      <p:sp>
        <p:nvSpPr>
          <p:cNvPr id="138246" name="Text Box 31"/>
          <p:cNvSpPr txBox="1">
            <a:spLocks noChangeArrowheads="1"/>
          </p:cNvSpPr>
          <p:nvPr/>
        </p:nvSpPr>
        <p:spPr bwMode="auto">
          <a:xfrm>
            <a:off x="4331494" y="1033463"/>
            <a:ext cx="4355306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latin typeface="Tahoma" charset="0"/>
              </a:rPr>
              <a:t>#          State       Depth       Cost       Parent</a:t>
            </a:r>
          </a:p>
          <a:p>
            <a:endParaRPr lang="en-US" sz="1500" dirty="0">
              <a:latin typeface="Tahoma" charset="0"/>
            </a:endParaRP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1	S	0	0	-</a:t>
            </a: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2	A	1	1	1</a:t>
            </a: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4	B	2	2	2</a:t>
            </a: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5	C	3	3	4</a:t>
            </a: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7	D	4	8	5</a:t>
            </a:r>
          </a:p>
          <a:p>
            <a:r>
              <a:rPr lang="en-US" sz="1500" dirty="0">
                <a:latin typeface="Tahoma" charset="0"/>
              </a:rPr>
              <a:t>8	E	5	13	7</a:t>
            </a:r>
          </a:p>
          <a:p>
            <a:r>
              <a:rPr lang="en-US" sz="1500" dirty="0">
                <a:latin typeface="Tahoma" charset="0"/>
              </a:rPr>
              <a:t>6	G	3	102	4</a:t>
            </a:r>
          </a:p>
          <a:p>
            <a:endParaRPr lang="en-US" sz="1500" dirty="0">
              <a:latin typeface="Tahoma" charset="0"/>
            </a:endParaRPr>
          </a:p>
        </p:txBody>
      </p:sp>
      <p:sp>
        <p:nvSpPr>
          <p:cNvPr id="35" name="Line 47">
            <a:extLst>
              <a:ext uri="{FF2B5EF4-FFF2-40B4-BE49-F238E27FC236}">
                <a16:creationId xmlns:a16="http://schemas.microsoft.com/office/drawing/2014/main" id="{8460666A-377C-884B-80AA-6D1D02AFC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8118" y="1336478"/>
            <a:ext cx="410008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21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29CA01B-9982-614F-B86E-D82E27EB4AD3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39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pSp>
        <p:nvGrpSpPr>
          <p:cNvPr id="139269" name="Group 3"/>
          <p:cNvGrpSpPr>
            <a:grpSpLocks/>
          </p:cNvGrpSpPr>
          <p:nvPr/>
        </p:nvGrpSpPr>
        <p:grpSpPr bwMode="auto">
          <a:xfrm>
            <a:off x="1257300" y="1085850"/>
            <a:ext cx="2915841" cy="3143250"/>
            <a:chOff x="96" y="912"/>
            <a:chExt cx="2664" cy="2872"/>
          </a:xfrm>
        </p:grpSpPr>
        <p:sp>
          <p:nvSpPr>
            <p:cNvPr id="139272" name="Rectangle 4"/>
            <p:cNvSpPr>
              <a:spLocks noChangeArrowheads="1"/>
            </p:cNvSpPr>
            <p:nvPr/>
          </p:nvSpPr>
          <p:spPr bwMode="auto">
            <a:xfrm>
              <a:off x="96" y="912"/>
              <a:ext cx="2664" cy="28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283653" name="Oval 5"/>
            <p:cNvSpPr>
              <a:spLocks noChangeArrowheads="1"/>
            </p:cNvSpPr>
            <p:nvPr/>
          </p:nvSpPr>
          <p:spPr bwMode="auto">
            <a:xfrm>
              <a:off x="969" y="3368"/>
              <a:ext cx="372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G</a:t>
              </a:r>
            </a:p>
          </p:txBody>
        </p:sp>
        <p:sp>
          <p:nvSpPr>
            <p:cNvPr id="139274" name="Freeform 6"/>
            <p:cNvSpPr>
              <a:spLocks/>
            </p:cNvSpPr>
            <p:nvPr/>
          </p:nvSpPr>
          <p:spPr bwMode="auto">
            <a:xfrm>
              <a:off x="158" y="1953"/>
              <a:ext cx="1027" cy="1456"/>
            </a:xfrm>
            <a:custGeom>
              <a:avLst/>
              <a:gdLst>
                <a:gd name="T0" fmla="*/ 173 w 1184"/>
                <a:gd name="T1" fmla="*/ 0 h 1680"/>
                <a:gd name="T2" fmla="*/ 47 w 1184"/>
                <a:gd name="T3" fmla="*/ 313 h 1680"/>
                <a:gd name="T4" fmla="*/ 455 w 1184"/>
                <a:gd name="T5" fmla="*/ 500 h 1680"/>
                <a:gd name="T6" fmla="*/ 266 w 1184"/>
                <a:gd name="T7" fmla="*/ 875 h 1680"/>
                <a:gd name="T8" fmla="*/ 705 w 1184"/>
                <a:gd name="T9" fmla="*/ 875 h 1680"/>
                <a:gd name="T10" fmla="*/ 673 w 1184"/>
                <a:gd name="T11" fmla="*/ 1094 h 16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84"/>
                <a:gd name="T19" fmla="*/ 0 h 1680"/>
                <a:gd name="T20" fmla="*/ 1184 w 1184"/>
                <a:gd name="T21" fmla="*/ 1680 h 16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84" h="1680">
                  <a:moveTo>
                    <a:pt x="264" y="0"/>
                  </a:moveTo>
                  <a:cubicBezTo>
                    <a:pt x="132" y="176"/>
                    <a:pt x="0" y="352"/>
                    <a:pt x="72" y="480"/>
                  </a:cubicBezTo>
                  <a:cubicBezTo>
                    <a:pt x="144" y="608"/>
                    <a:pt x="640" y="624"/>
                    <a:pt x="696" y="768"/>
                  </a:cubicBezTo>
                  <a:cubicBezTo>
                    <a:pt x="752" y="912"/>
                    <a:pt x="344" y="1248"/>
                    <a:pt x="408" y="1344"/>
                  </a:cubicBezTo>
                  <a:cubicBezTo>
                    <a:pt x="472" y="1440"/>
                    <a:pt x="976" y="1288"/>
                    <a:pt x="1080" y="1344"/>
                  </a:cubicBezTo>
                  <a:cubicBezTo>
                    <a:pt x="1184" y="1400"/>
                    <a:pt x="1048" y="1624"/>
                    <a:pt x="1032" y="168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283655" name="Text Box 7"/>
            <p:cNvSpPr txBox="1">
              <a:spLocks noChangeArrowheads="1"/>
            </p:cNvSpPr>
            <p:nvPr/>
          </p:nvSpPr>
          <p:spPr bwMode="auto">
            <a:xfrm>
              <a:off x="336" y="2615"/>
              <a:ext cx="492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100</a:t>
              </a:r>
            </a:p>
          </p:txBody>
        </p:sp>
        <p:cxnSp>
          <p:nvCxnSpPr>
            <p:cNvPr id="139276" name="AutoShape 8"/>
            <p:cNvCxnSpPr>
              <a:cxnSpLocks noChangeShapeType="1"/>
              <a:stCxn id="283664" idx="3"/>
              <a:endCxn id="283653" idx="6"/>
            </p:cNvCxnSpPr>
            <p:nvPr/>
          </p:nvCxnSpPr>
          <p:spPr bwMode="auto">
            <a:xfrm flipH="1">
              <a:off x="1353" y="3404"/>
              <a:ext cx="255" cy="15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3657" name="Text Box 9"/>
            <p:cNvSpPr txBox="1">
              <a:spLocks noChangeArrowheads="1"/>
            </p:cNvSpPr>
            <p:nvPr/>
          </p:nvSpPr>
          <p:spPr bwMode="auto">
            <a:xfrm>
              <a:off x="1461" y="3446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3658" name="Oval 10"/>
            <p:cNvSpPr>
              <a:spLocks noChangeArrowheads="1"/>
            </p:cNvSpPr>
            <p:nvPr/>
          </p:nvSpPr>
          <p:spPr bwMode="auto">
            <a:xfrm>
              <a:off x="2136" y="1911"/>
              <a:ext cx="374" cy="3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D</a:t>
              </a:r>
            </a:p>
          </p:txBody>
        </p:sp>
        <p:cxnSp>
          <p:nvCxnSpPr>
            <p:cNvPr id="139279" name="AutoShape 11"/>
            <p:cNvCxnSpPr>
              <a:cxnSpLocks noChangeShapeType="1"/>
              <a:stCxn id="283669" idx="5"/>
              <a:endCxn id="283658" idx="0"/>
            </p:cNvCxnSpPr>
            <p:nvPr/>
          </p:nvCxnSpPr>
          <p:spPr bwMode="auto">
            <a:xfrm>
              <a:off x="2164" y="1657"/>
              <a:ext cx="159" cy="24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3660" name="Text Box 12"/>
            <p:cNvSpPr txBox="1">
              <a:spLocks noChangeArrowheads="1"/>
            </p:cNvSpPr>
            <p:nvPr/>
          </p:nvSpPr>
          <p:spPr bwMode="auto">
            <a:xfrm>
              <a:off x="2211" y="1575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3661" name="Oval 13"/>
            <p:cNvSpPr>
              <a:spLocks noChangeArrowheads="1"/>
            </p:cNvSpPr>
            <p:nvPr/>
          </p:nvSpPr>
          <p:spPr bwMode="auto">
            <a:xfrm>
              <a:off x="2053" y="2578"/>
              <a:ext cx="375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E</a:t>
              </a:r>
            </a:p>
          </p:txBody>
        </p:sp>
        <p:cxnSp>
          <p:nvCxnSpPr>
            <p:cNvPr id="139282" name="AutoShape 14"/>
            <p:cNvCxnSpPr>
              <a:cxnSpLocks noChangeShapeType="1"/>
              <a:stCxn id="283658" idx="4"/>
              <a:endCxn id="283661" idx="0"/>
            </p:cNvCxnSpPr>
            <p:nvPr/>
          </p:nvCxnSpPr>
          <p:spPr bwMode="auto">
            <a:xfrm flipH="1">
              <a:off x="2240" y="2293"/>
              <a:ext cx="84" cy="27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3663" name="Text Box 15"/>
            <p:cNvSpPr txBox="1">
              <a:spLocks noChangeArrowheads="1"/>
            </p:cNvSpPr>
            <p:nvPr/>
          </p:nvSpPr>
          <p:spPr bwMode="auto">
            <a:xfrm>
              <a:off x="2294" y="2323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3664" name="Oval 16"/>
            <p:cNvSpPr>
              <a:spLocks noChangeArrowheads="1"/>
            </p:cNvSpPr>
            <p:nvPr/>
          </p:nvSpPr>
          <p:spPr bwMode="auto">
            <a:xfrm>
              <a:off x="1553" y="3077"/>
              <a:ext cx="374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F</a:t>
              </a:r>
            </a:p>
          </p:txBody>
        </p:sp>
        <p:cxnSp>
          <p:nvCxnSpPr>
            <p:cNvPr id="139285" name="AutoShape 17"/>
            <p:cNvCxnSpPr>
              <a:cxnSpLocks noChangeShapeType="1"/>
              <a:stCxn id="283661" idx="3"/>
              <a:endCxn id="283664" idx="7"/>
            </p:cNvCxnSpPr>
            <p:nvPr/>
          </p:nvCxnSpPr>
          <p:spPr bwMode="auto">
            <a:xfrm flipH="1">
              <a:off x="1873" y="2905"/>
              <a:ext cx="234" cy="21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3666" name="Text Box 18"/>
            <p:cNvSpPr txBox="1">
              <a:spLocks noChangeArrowheads="1"/>
            </p:cNvSpPr>
            <p:nvPr/>
          </p:nvSpPr>
          <p:spPr bwMode="auto">
            <a:xfrm>
              <a:off x="2002" y="2990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3667" name="Oval 19"/>
            <p:cNvSpPr>
              <a:spLocks noChangeArrowheads="1"/>
            </p:cNvSpPr>
            <p:nvPr/>
          </p:nvSpPr>
          <p:spPr bwMode="auto">
            <a:xfrm>
              <a:off x="1262" y="954"/>
              <a:ext cx="374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S</a:t>
              </a:r>
            </a:p>
          </p:txBody>
        </p:sp>
        <p:sp>
          <p:nvSpPr>
            <p:cNvPr id="283668" name="Oval 20"/>
            <p:cNvSpPr>
              <a:spLocks noChangeArrowheads="1"/>
            </p:cNvSpPr>
            <p:nvPr/>
          </p:nvSpPr>
          <p:spPr bwMode="auto">
            <a:xfrm>
              <a:off x="721" y="1204"/>
              <a:ext cx="372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A</a:t>
              </a:r>
            </a:p>
          </p:txBody>
        </p:sp>
        <p:sp>
          <p:nvSpPr>
            <p:cNvPr id="283669" name="Oval 21"/>
            <p:cNvSpPr>
              <a:spLocks noChangeArrowheads="1"/>
            </p:cNvSpPr>
            <p:nvPr/>
          </p:nvSpPr>
          <p:spPr bwMode="auto">
            <a:xfrm>
              <a:off x="1845" y="1329"/>
              <a:ext cx="374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C</a:t>
              </a:r>
            </a:p>
          </p:txBody>
        </p:sp>
        <p:cxnSp>
          <p:nvCxnSpPr>
            <p:cNvPr id="139290" name="AutoShape 22"/>
            <p:cNvCxnSpPr>
              <a:cxnSpLocks noChangeShapeType="1"/>
              <a:stCxn id="283667" idx="2"/>
              <a:endCxn id="283668" idx="7"/>
            </p:cNvCxnSpPr>
            <p:nvPr/>
          </p:nvCxnSpPr>
          <p:spPr bwMode="auto">
            <a:xfrm flipH="1">
              <a:off x="1041" y="1141"/>
              <a:ext cx="213" cy="10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9291" name="AutoShape 23"/>
            <p:cNvCxnSpPr>
              <a:cxnSpLocks noChangeShapeType="1"/>
              <a:stCxn id="283667" idx="6"/>
              <a:endCxn id="283669" idx="1"/>
            </p:cNvCxnSpPr>
            <p:nvPr/>
          </p:nvCxnSpPr>
          <p:spPr bwMode="auto">
            <a:xfrm>
              <a:off x="1644" y="1141"/>
              <a:ext cx="255" cy="2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3672" name="Text Box 24"/>
            <p:cNvSpPr txBox="1">
              <a:spLocks noChangeArrowheads="1"/>
            </p:cNvSpPr>
            <p:nvPr/>
          </p:nvSpPr>
          <p:spPr bwMode="auto">
            <a:xfrm>
              <a:off x="1045" y="960"/>
              <a:ext cx="255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  <p:sp>
          <p:nvSpPr>
            <p:cNvPr id="283673" name="Text Box 25"/>
            <p:cNvSpPr txBox="1">
              <a:spLocks noChangeArrowheads="1"/>
            </p:cNvSpPr>
            <p:nvPr/>
          </p:nvSpPr>
          <p:spPr bwMode="auto">
            <a:xfrm>
              <a:off x="1754" y="1075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3674" name="Oval 26"/>
            <p:cNvSpPr>
              <a:spLocks noChangeArrowheads="1"/>
            </p:cNvSpPr>
            <p:nvPr/>
          </p:nvSpPr>
          <p:spPr bwMode="auto">
            <a:xfrm>
              <a:off x="304" y="1620"/>
              <a:ext cx="375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</a:t>
              </a:r>
            </a:p>
          </p:txBody>
        </p:sp>
        <p:cxnSp>
          <p:nvCxnSpPr>
            <p:cNvPr id="139295" name="AutoShape 27"/>
            <p:cNvCxnSpPr>
              <a:cxnSpLocks noChangeShapeType="1"/>
              <a:stCxn id="283668" idx="3"/>
              <a:endCxn id="283674" idx="7"/>
            </p:cNvCxnSpPr>
            <p:nvPr/>
          </p:nvCxnSpPr>
          <p:spPr bwMode="auto">
            <a:xfrm flipH="1">
              <a:off x="624" y="1532"/>
              <a:ext cx="152" cy="1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3676" name="Text Box 28"/>
            <p:cNvSpPr txBox="1">
              <a:spLocks noChangeArrowheads="1"/>
            </p:cNvSpPr>
            <p:nvPr/>
          </p:nvSpPr>
          <p:spPr bwMode="auto">
            <a:xfrm>
              <a:off x="554" y="1379"/>
              <a:ext cx="255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  <p:sp>
          <p:nvSpPr>
            <p:cNvPr id="139297" name="Line 29"/>
            <p:cNvSpPr>
              <a:spLocks noChangeShapeType="1"/>
            </p:cNvSpPr>
            <p:nvPr/>
          </p:nvSpPr>
          <p:spPr bwMode="auto">
            <a:xfrm flipV="1">
              <a:off x="672" y="1632"/>
              <a:ext cx="120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283678" name="Text Box 30"/>
            <p:cNvSpPr txBox="1">
              <a:spLocks noChangeArrowheads="1"/>
            </p:cNvSpPr>
            <p:nvPr/>
          </p:nvSpPr>
          <p:spPr bwMode="auto">
            <a:xfrm>
              <a:off x="1152" y="1776"/>
              <a:ext cx="255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</p:grpSp>
      <p:sp>
        <p:nvSpPr>
          <p:cNvPr id="139270" name="Text Box 31"/>
          <p:cNvSpPr txBox="1">
            <a:spLocks noChangeArrowheads="1"/>
          </p:cNvSpPr>
          <p:nvPr/>
        </p:nvSpPr>
        <p:spPr bwMode="auto">
          <a:xfrm>
            <a:off x="4331494" y="1033462"/>
            <a:ext cx="4507706" cy="263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latin typeface="Tahoma" charset="0"/>
              </a:rPr>
              <a:t>#          State       Depth       Cost       Parent</a:t>
            </a:r>
          </a:p>
          <a:p>
            <a:endParaRPr lang="en-US" sz="1500" dirty="0">
              <a:latin typeface="Tahoma" charset="0"/>
            </a:endParaRP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1	S	0	0	-</a:t>
            </a: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2	A	1	1	1</a:t>
            </a: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4	B	2	2	2</a:t>
            </a: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5	C	3	3	4</a:t>
            </a: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7	D	4	8	5</a:t>
            </a: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8	E	5	13	7</a:t>
            </a:r>
          </a:p>
          <a:p>
            <a:r>
              <a:rPr lang="en-US" sz="1500" dirty="0">
                <a:latin typeface="Tahoma" charset="0"/>
              </a:rPr>
              <a:t>9	F	6	18	8</a:t>
            </a:r>
          </a:p>
          <a:p>
            <a:r>
              <a:rPr lang="en-US" sz="1500" dirty="0">
                <a:latin typeface="Tahoma" charset="0"/>
              </a:rPr>
              <a:t>6	G	3	102	4</a:t>
            </a:r>
          </a:p>
          <a:p>
            <a:endParaRPr lang="en-US" sz="1500" dirty="0">
              <a:latin typeface="Tahoma" charset="0"/>
            </a:endParaRPr>
          </a:p>
        </p:txBody>
      </p:sp>
      <p:sp>
        <p:nvSpPr>
          <p:cNvPr id="35" name="Line 47">
            <a:extLst>
              <a:ext uri="{FF2B5EF4-FFF2-40B4-BE49-F238E27FC236}">
                <a16:creationId xmlns:a16="http://schemas.microsoft.com/office/drawing/2014/main" id="{D255629A-65F1-9B42-8920-2AB66882F6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8118" y="1336478"/>
            <a:ext cx="410008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21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5805611-3485-3241-ABC8-CF8E2B310914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40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pSp>
        <p:nvGrpSpPr>
          <p:cNvPr id="140293" name="Group 3"/>
          <p:cNvGrpSpPr>
            <a:grpSpLocks/>
          </p:cNvGrpSpPr>
          <p:nvPr/>
        </p:nvGrpSpPr>
        <p:grpSpPr bwMode="auto">
          <a:xfrm>
            <a:off x="1257300" y="1085850"/>
            <a:ext cx="2915841" cy="3143250"/>
            <a:chOff x="96" y="912"/>
            <a:chExt cx="2664" cy="2872"/>
          </a:xfrm>
        </p:grpSpPr>
        <p:sp>
          <p:nvSpPr>
            <p:cNvPr id="140297" name="Rectangle 4"/>
            <p:cNvSpPr>
              <a:spLocks noChangeArrowheads="1"/>
            </p:cNvSpPr>
            <p:nvPr/>
          </p:nvSpPr>
          <p:spPr bwMode="auto">
            <a:xfrm>
              <a:off x="96" y="912"/>
              <a:ext cx="2664" cy="28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284677" name="Oval 5"/>
            <p:cNvSpPr>
              <a:spLocks noChangeArrowheads="1"/>
            </p:cNvSpPr>
            <p:nvPr/>
          </p:nvSpPr>
          <p:spPr bwMode="auto">
            <a:xfrm>
              <a:off x="969" y="3368"/>
              <a:ext cx="372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G</a:t>
              </a:r>
            </a:p>
          </p:txBody>
        </p:sp>
        <p:sp>
          <p:nvSpPr>
            <p:cNvPr id="140299" name="Freeform 6"/>
            <p:cNvSpPr>
              <a:spLocks/>
            </p:cNvSpPr>
            <p:nvPr/>
          </p:nvSpPr>
          <p:spPr bwMode="auto">
            <a:xfrm>
              <a:off x="158" y="1953"/>
              <a:ext cx="1027" cy="1456"/>
            </a:xfrm>
            <a:custGeom>
              <a:avLst/>
              <a:gdLst>
                <a:gd name="T0" fmla="*/ 173 w 1184"/>
                <a:gd name="T1" fmla="*/ 0 h 1680"/>
                <a:gd name="T2" fmla="*/ 47 w 1184"/>
                <a:gd name="T3" fmla="*/ 313 h 1680"/>
                <a:gd name="T4" fmla="*/ 455 w 1184"/>
                <a:gd name="T5" fmla="*/ 500 h 1680"/>
                <a:gd name="T6" fmla="*/ 266 w 1184"/>
                <a:gd name="T7" fmla="*/ 875 h 1680"/>
                <a:gd name="T8" fmla="*/ 705 w 1184"/>
                <a:gd name="T9" fmla="*/ 875 h 1680"/>
                <a:gd name="T10" fmla="*/ 673 w 1184"/>
                <a:gd name="T11" fmla="*/ 1094 h 16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84"/>
                <a:gd name="T19" fmla="*/ 0 h 1680"/>
                <a:gd name="T20" fmla="*/ 1184 w 1184"/>
                <a:gd name="T21" fmla="*/ 1680 h 16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84" h="1680">
                  <a:moveTo>
                    <a:pt x="264" y="0"/>
                  </a:moveTo>
                  <a:cubicBezTo>
                    <a:pt x="132" y="176"/>
                    <a:pt x="0" y="352"/>
                    <a:pt x="72" y="480"/>
                  </a:cubicBezTo>
                  <a:cubicBezTo>
                    <a:pt x="144" y="608"/>
                    <a:pt x="640" y="624"/>
                    <a:pt x="696" y="768"/>
                  </a:cubicBezTo>
                  <a:cubicBezTo>
                    <a:pt x="752" y="912"/>
                    <a:pt x="344" y="1248"/>
                    <a:pt x="408" y="1344"/>
                  </a:cubicBezTo>
                  <a:cubicBezTo>
                    <a:pt x="472" y="1440"/>
                    <a:pt x="976" y="1288"/>
                    <a:pt x="1080" y="1344"/>
                  </a:cubicBezTo>
                  <a:cubicBezTo>
                    <a:pt x="1184" y="1400"/>
                    <a:pt x="1048" y="1624"/>
                    <a:pt x="1032" y="168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284679" name="Text Box 7"/>
            <p:cNvSpPr txBox="1">
              <a:spLocks noChangeArrowheads="1"/>
            </p:cNvSpPr>
            <p:nvPr/>
          </p:nvSpPr>
          <p:spPr bwMode="auto">
            <a:xfrm>
              <a:off x="336" y="2615"/>
              <a:ext cx="492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100</a:t>
              </a:r>
            </a:p>
          </p:txBody>
        </p:sp>
        <p:cxnSp>
          <p:nvCxnSpPr>
            <p:cNvPr id="140301" name="AutoShape 8"/>
            <p:cNvCxnSpPr>
              <a:cxnSpLocks noChangeShapeType="1"/>
              <a:stCxn id="284688" idx="3"/>
              <a:endCxn id="284677" idx="6"/>
            </p:cNvCxnSpPr>
            <p:nvPr/>
          </p:nvCxnSpPr>
          <p:spPr bwMode="auto">
            <a:xfrm flipH="1">
              <a:off x="1353" y="3404"/>
              <a:ext cx="255" cy="15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4681" name="Text Box 9"/>
            <p:cNvSpPr txBox="1">
              <a:spLocks noChangeArrowheads="1"/>
            </p:cNvSpPr>
            <p:nvPr/>
          </p:nvSpPr>
          <p:spPr bwMode="auto">
            <a:xfrm>
              <a:off x="1461" y="3446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4682" name="Oval 10"/>
            <p:cNvSpPr>
              <a:spLocks noChangeArrowheads="1"/>
            </p:cNvSpPr>
            <p:nvPr/>
          </p:nvSpPr>
          <p:spPr bwMode="auto">
            <a:xfrm>
              <a:off x="2136" y="1911"/>
              <a:ext cx="374" cy="3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D</a:t>
              </a:r>
            </a:p>
          </p:txBody>
        </p:sp>
        <p:cxnSp>
          <p:nvCxnSpPr>
            <p:cNvPr id="140304" name="AutoShape 11"/>
            <p:cNvCxnSpPr>
              <a:cxnSpLocks noChangeShapeType="1"/>
              <a:stCxn id="284693" idx="5"/>
              <a:endCxn id="284682" idx="0"/>
            </p:cNvCxnSpPr>
            <p:nvPr/>
          </p:nvCxnSpPr>
          <p:spPr bwMode="auto">
            <a:xfrm>
              <a:off x="2164" y="1657"/>
              <a:ext cx="159" cy="24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4684" name="Text Box 12"/>
            <p:cNvSpPr txBox="1">
              <a:spLocks noChangeArrowheads="1"/>
            </p:cNvSpPr>
            <p:nvPr/>
          </p:nvSpPr>
          <p:spPr bwMode="auto">
            <a:xfrm>
              <a:off x="2211" y="1575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4685" name="Oval 13"/>
            <p:cNvSpPr>
              <a:spLocks noChangeArrowheads="1"/>
            </p:cNvSpPr>
            <p:nvPr/>
          </p:nvSpPr>
          <p:spPr bwMode="auto">
            <a:xfrm>
              <a:off x="2053" y="2578"/>
              <a:ext cx="375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E</a:t>
              </a:r>
            </a:p>
          </p:txBody>
        </p:sp>
        <p:cxnSp>
          <p:nvCxnSpPr>
            <p:cNvPr id="140307" name="AutoShape 14"/>
            <p:cNvCxnSpPr>
              <a:cxnSpLocks noChangeShapeType="1"/>
              <a:stCxn id="284682" idx="4"/>
              <a:endCxn id="284685" idx="0"/>
            </p:cNvCxnSpPr>
            <p:nvPr/>
          </p:nvCxnSpPr>
          <p:spPr bwMode="auto">
            <a:xfrm flipH="1">
              <a:off x="2240" y="2293"/>
              <a:ext cx="84" cy="27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4687" name="Text Box 15"/>
            <p:cNvSpPr txBox="1">
              <a:spLocks noChangeArrowheads="1"/>
            </p:cNvSpPr>
            <p:nvPr/>
          </p:nvSpPr>
          <p:spPr bwMode="auto">
            <a:xfrm>
              <a:off x="2294" y="2323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4688" name="Oval 16"/>
            <p:cNvSpPr>
              <a:spLocks noChangeArrowheads="1"/>
            </p:cNvSpPr>
            <p:nvPr/>
          </p:nvSpPr>
          <p:spPr bwMode="auto">
            <a:xfrm>
              <a:off x="1553" y="3077"/>
              <a:ext cx="374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F</a:t>
              </a:r>
            </a:p>
          </p:txBody>
        </p:sp>
        <p:cxnSp>
          <p:nvCxnSpPr>
            <p:cNvPr id="140310" name="AutoShape 17"/>
            <p:cNvCxnSpPr>
              <a:cxnSpLocks noChangeShapeType="1"/>
              <a:stCxn id="284685" idx="3"/>
              <a:endCxn id="284688" idx="7"/>
            </p:cNvCxnSpPr>
            <p:nvPr/>
          </p:nvCxnSpPr>
          <p:spPr bwMode="auto">
            <a:xfrm flipH="1">
              <a:off x="1873" y="2905"/>
              <a:ext cx="234" cy="21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4690" name="Text Box 18"/>
            <p:cNvSpPr txBox="1">
              <a:spLocks noChangeArrowheads="1"/>
            </p:cNvSpPr>
            <p:nvPr/>
          </p:nvSpPr>
          <p:spPr bwMode="auto">
            <a:xfrm>
              <a:off x="2002" y="2990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4691" name="Oval 19"/>
            <p:cNvSpPr>
              <a:spLocks noChangeArrowheads="1"/>
            </p:cNvSpPr>
            <p:nvPr/>
          </p:nvSpPr>
          <p:spPr bwMode="auto">
            <a:xfrm>
              <a:off x="1262" y="954"/>
              <a:ext cx="374" cy="372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charset="0"/>
                </a:rPr>
                <a:t>S</a:t>
              </a:r>
            </a:p>
          </p:txBody>
        </p:sp>
        <p:sp>
          <p:nvSpPr>
            <p:cNvPr id="284692" name="Oval 20"/>
            <p:cNvSpPr>
              <a:spLocks noChangeArrowheads="1"/>
            </p:cNvSpPr>
            <p:nvPr/>
          </p:nvSpPr>
          <p:spPr bwMode="auto">
            <a:xfrm>
              <a:off x="721" y="1204"/>
              <a:ext cx="372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A</a:t>
              </a:r>
            </a:p>
          </p:txBody>
        </p:sp>
        <p:sp>
          <p:nvSpPr>
            <p:cNvPr id="284693" name="Oval 21"/>
            <p:cNvSpPr>
              <a:spLocks noChangeArrowheads="1"/>
            </p:cNvSpPr>
            <p:nvPr/>
          </p:nvSpPr>
          <p:spPr bwMode="auto">
            <a:xfrm>
              <a:off x="1845" y="1329"/>
              <a:ext cx="374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C</a:t>
              </a:r>
            </a:p>
          </p:txBody>
        </p:sp>
        <p:cxnSp>
          <p:nvCxnSpPr>
            <p:cNvPr id="140315" name="AutoShape 22"/>
            <p:cNvCxnSpPr>
              <a:cxnSpLocks noChangeShapeType="1"/>
              <a:stCxn id="284691" idx="2"/>
              <a:endCxn id="284692" idx="7"/>
            </p:cNvCxnSpPr>
            <p:nvPr/>
          </p:nvCxnSpPr>
          <p:spPr bwMode="auto">
            <a:xfrm flipH="1">
              <a:off x="1041" y="1141"/>
              <a:ext cx="213" cy="10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0316" name="AutoShape 23"/>
            <p:cNvCxnSpPr>
              <a:cxnSpLocks noChangeShapeType="1"/>
              <a:stCxn id="284691" idx="6"/>
              <a:endCxn id="284693" idx="1"/>
            </p:cNvCxnSpPr>
            <p:nvPr/>
          </p:nvCxnSpPr>
          <p:spPr bwMode="auto">
            <a:xfrm>
              <a:off x="1644" y="1141"/>
              <a:ext cx="255" cy="2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4696" name="Text Box 24"/>
            <p:cNvSpPr txBox="1">
              <a:spLocks noChangeArrowheads="1"/>
            </p:cNvSpPr>
            <p:nvPr/>
          </p:nvSpPr>
          <p:spPr bwMode="auto">
            <a:xfrm>
              <a:off x="1045" y="960"/>
              <a:ext cx="255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  <p:sp>
          <p:nvSpPr>
            <p:cNvPr id="284697" name="Text Box 25"/>
            <p:cNvSpPr txBox="1">
              <a:spLocks noChangeArrowheads="1"/>
            </p:cNvSpPr>
            <p:nvPr/>
          </p:nvSpPr>
          <p:spPr bwMode="auto">
            <a:xfrm>
              <a:off x="1754" y="1075"/>
              <a:ext cx="287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84698" name="Oval 26"/>
            <p:cNvSpPr>
              <a:spLocks noChangeArrowheads="1"/>
            </p:cNvSpPr>
            <p:nvPr/>
          </p:nvSpPr>
          <p:spPr bwMode="auto">
            <a:xfrm>
              <a:off x="304" y="1620"/>
              <a:ext cx="375" cy="3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7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</a:t>
              </a:r>
            </a:p>
          </p:txBody>
        </p:sp>
        <p:cxnSp>
          <p:nvCxnSpPr>
            <p:cNvPr id="140320" name="AutoShape 27"/>
            <p:cNvCxnSpPr>
              <a:cxnSpLocks noChangeShapeType="1"/>
              <a:stCxn id="284692" idx="3"/>
              <a:endCxn id="284698" idx="7"/>
            </p:cNvCxnSpPr>
            <p:nvPr/>
          </p:nvCxnSpPr>
          <p:spPr bwMode="auto">
            <a:xfrm flipH="1">
              <a:off x="624" y="1532"/>
              <a:ext cx="152" cy="1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84700" name="Text Box 28"/>
            <p:cNvSpPr txBox="1">
              <a:spLocks noChangeArrowheads="1"/>
            </p:cNvSpPr>
            <p:nvPr/>
          </p:nvSpPr>
          <p:spPr bwMode="auto">
            <a:xfrm>
              <a:off x="554" y="1379"/>
              <a:ext cx="255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  <p:sp>
          <p:nvSpPr>
            <p:cNvPr id="140322" name="Line 29"/>
            <p:cNvSpPr>
              <a:spLocks noChangeShapeType="1"/>
            </p:cNvSpPr>
            <p:nvPr/>
          </p:nvSpPr>
          <p:spPr bwMode="auto">
            <a:xfrm flipV="1">
              <a:off x="672" y="1632"/>
              <a:ext cx="120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284702" name="Text Box 30"/>
            <p:cNvSpPr txBox="1">
              <a:spLocks noChangeArrowheads="1"/>
            </p:cNvSpPr>
            <p:nvPr/>
          </p:nvSpPr>
          <p:spPr bwMode="auto">
            <a:xfrm>
              <a:off x="1152" y="1776"/>
              <a:ext cx="255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1</a:t>
              </a:r>
            </a:p>
          </p:txBody>
        </p:sp>
      </p:grpSp>
      <p:sp>
        <p:nvSpPr>
          <p:cNvPr id="140294" name="Text Box 31"/>
          <p:cNvSpPr txBox="1">
            <a:spLocks noChangeArrowheads="1"/>
          </p:cNvSpPr>
          <p:nvPr/>
        </p:nvSpPr>
        <p:spPr bwMode="auto">
          <a:xfrm>
            <a:off x="4331494" y="1033462"/>
            <a:ext cx="4583906" cy="263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latin typeface="Tahoma" charset="0"/>
              </a:rPr>
              <a:t>#          State       Depth       Cost       Parent</a:t>
            </a:r>
          </a:p>
          <a:p>
            <a:endParaRPr lang="en-US" sz="1500" dirty="0">
              <a:latin typeface="Tahoma" charset="0"/>
            </a:endParaRP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1	S	0	0	-</a:t>
            </a: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2	A	1	1	1</a:t>
            </a: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4	B	2	2	2</a:t>
            </a: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5	C	3	3	4</a:t>
            </a: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7	D	4	8	5</a:t>
            </a: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8	E	5	13	7</a:t>
            </a: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9	F	6	18	8</a:t>
            </a:r>
          </a:p>
          <a:p>
            <a:r>
              <a:rPr lang="en-US" sz="1500" dirty="0">
                <a:latin typeface="Tahoma" charset="0"/>
              </a:rPr>
              <a:t>10	G	7	23	9</a:t>
            </a:r>
          </a:p>
          <a:p>
            <a:endParaRPr lang="en-US" sz="1500" dirty="0">
              <a:latin typeface="Tahoma" charset="0"/>
            </a:endParaRPr>
          </a:p>
        </p:txBody>
      </p:sp>
      <p:sp>
        <p:nvSpPr>
          <p:cNvPr id="140296" name="Rectangle 36"/>
          <p:cNvSpPr>
            <a:spLocks noChangeArrowheads="1"/>
          </p:cNvSpPr>
          <p:nvPr/>
        </p:nvSpPr>
        <p:spPr bwMode="auto">
          <a:xfrm>
            <a:off x="4343400" y="3714750"/>
            <a:ext cx="3429000" cy="1131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350" dirty="0">
                <a:solidFill>
                  <a:srgbClr val="0066FF"/>
                </a:solidFill>
                <a:latin typeface="Tahoma" charset="0"/>
              </a:rPr>
              <a:t>The node with state G and cost 102 has been removed from the open queue and replaced by cheaper node with state G and code 23 which was pushed into the open queue.</a:t>
            </a:r>
          </a:p>
        </p:txBody>
      </p:sp>
      <p:sp>
        <p:nvSpPr>
          <p:cNvPr id="36" name="Line 47">
            <a:extLst>
              <a:ext uri="{FF2B5EF4-FFF2-40B4-BE49-F238E27FC236}">
                <a16:creationId xmlns:a16="http://schemas.microsoft.com/office/drawing/2014/main" id="{CD8B5E81-824E-FB47-AD6F-A7403BBAEE9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8118" y="1336478"/>
            <a:ext cx="410008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21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8D02D85-3BE9-F14D-8615-E08FD8F79936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41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141317" name="Rectangle 4"/>
          <p:cNvSpPr>
            <a:spLocks noChangeArrowheads="1"/>
          </p:cNvSpPr>
          <p:nvPr/>
        </p:nvSpPr>
        <p:spPr bwMode="auto">
          <a:xfrm>
            <a:off x="1257300" y="1085850"/>
            <a:ext cx="2915841" cy="3143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285701" name="Oval 5"/>
          <p:cNvSpPr>
            <a:spLocks noChangeArrowheads="1"/>
          </p:cNvSpPr>
          <p:nvPr/>
        </p:nvSpPr>
        <p:spPr bwMode="auto">
          <a:xfrm>
            <a:off x="2213373" y="3774282"/>
            <a:ext cx="410765" cy="408385"/>
          </a:xfrm>
          <a:prstGeom prst="ellipse">
            <a:avLst/>
          </a:prstGeom>
          <a:solidFill>
            <a:srgbClr val="FFCC00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70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charset="0"/>
              </a:rPr>
              <a:t>G</a:t>
            </a:r>
          </a:p>
        </p:txBody>
      </p:sp>
      <p:sp>
        <p:nvSpPr>
          <p:cNvPr id="141319" name="Freeform 6"/>
          <p:cNvSpPr>
            <a:spLocks/>
          </p:cNvSpPr>
          <p:nvPr/>
        </p:nvSpPr>
        <p:spPr bwMode="auto">
          <a:xfrm>
            <a:off x="1325166" y="2225279"/>
            <a:ext cx="1123950" cy="1593056"/>
          </a:xfrm>
          <a:custGeom>
            <a:avLst/>
            <a:gdLst>
              <a:gd name="T0" fmla="*/ 2147483647 w 1184"/>
              <a:gd name="T1" fmla="*/ 0 h 1680"/>
              <a:gd name="T2" fmla="*/ 2147483647 w 1184"/>
              <a:gd name="T3" fmla="*/ 2147483647 h 1680"/>
              <a:gd name="T4" fmla="*/ 2147483647 w 1184"/>
              <a:gd name="T5" fmla="*/ 2147483647 h 1680"/>
              <a:gd name="T6" fmla="*/ 2147483647 w 1184"/>
              <a:gd name="T7" fmla="*/ 2147483647 h 1680"/>
              <a:gd name="T8" fmla="*/ 2147483647 w 1184"/>
              <a:gd name="T9" fmla="*/ 2147483647 h 1680"/>
              <a:gd name="T10" fmla="*/ 2147483647 w 1184"/>
              <a:gd name="T11" fmla="*/ 2147483647 h 16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184"/>
              <a:gd name="T19" fmla="*/ 0 h 1680"/>
              <a:gd name="T20" fmla="*/ 1184 w 1184"/>
              <a:gd name="T21" fmla="*/ 1680 h 16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184" h="1680">
                <a:moveTo>
                  <a:pt x="264" y="0"/>
                </a:moveTo>
                <a:cubicBezTo>
                  <a:pt x="132" y="176"/>
                  <a:pt x="0" y="352"/>
                  <a:pt x="72" y="480"/>
                </a:cubicBezTo>
                <a:cubicBezTo>
                  <a:pt x="144" y="608"/>
                  <a:pt x="640" y="624"/>
                  <a:pt x="696" y="768"/>
                </a:cubicBezTo>
                <a:cubicBezTo>
                  <a:pt x="752" y="912"/>
                  <a:pt x="344" y="1248"/>
                  <a:pt x="408" y="1344"/>
                </a:cubicBezTo>
                <a:cubicBezTo>
                  <a:pt x="472" y="1440"/>
                  <a:pt x="976" y="1288"/>
                  <a:pt x="1080" y="1344"/>
                </a:cubicBezTo>
                <a:cubicBezTo>
                  <a:pt x="1184" y="1400"/>
                  <a:pt x="1048" y="1624"/>
                  <a:pt x="1032" y="168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285703" name="Text Box 7"/>
          <p:cNvSpPr txBox="1">
            <a:spLocks noChangeArrowheads="1"/>
          </p:cNvSpPr>
          <p:nvPr/>
        </p:nvSpPr>
        <p:spPr bwMode="auto">
          <a:xfrm>
            <a:off x="1520428" y="2949179"/>
            <a:ext cx="538930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5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100</a:t>
            </a:r>
          </a:p>
        </p:txBody>
      </p:sp>
      <p:cxnSp>
        <p:nvCxnSpPr>
          <p:cNvPr id="141321" name="AutoShape 8"/>
          <p:cNvCxnSpPr>
            <a:cxnSpLocks noChangeShapeType="1"/>
            <a:stCxn id="285712" idx="3"/>
            <a:endCxn id="285701" idx="6"/>
          </p:cNvCxnSpPr>
          <p:nvPr/>
        </p:nvCxnSpPr>
        <p:spPr bwMode="auto">
          <a:xfrm flipH="1">
            <a:off x="2633663" y="3813573"/>
            <a:ext cx="278606" cy="164306"/>
          </a:xfrm>
          <a:prstGeom prst="straightConnector1">
            <a:avLst/>
          </a:prstGeom>
          <a:noFill/>
          <a:ln w="76200">
            <a:solidFill>
              <a:srgbClr val="CC3300"/>
            </a:solidFill>
            <a:round/>
            <a:headEnd/>
            <a:tailEnd/>
          </a:ln>
        </p:spPr>
      </p:cxnSp>
      <p:sp>
        <p:nvSpPr>
          <p:cNvPr id="285705" name="Text Box 9"/>
          <p:cNvSpPr txBox="1">
            <a:spLocks noChangeArrowheads="1"/>
          </p:cNvSpPr>
          <p:nvPr/>
        </p:nvSpPr>
        <p:spPr bwMode="auto">
          <a:xfrm>
            <a:off x="2751535" y="3858816"/>
            <a:ext cx="314510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5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5</a:t>
            </a:r>
          </a:p>
        </p:txBody>
      </p:sp>
      <p:sp>
        <p:nvSpPr>
          <p:cNvPr id="285706" name="Oval 10"/>
          <p:cNvSpPr>
            <a:spLocks noChangeArrowheads="1"/>
          </p:cNvSpPr>
          <p:nvPr/>
        </p:nvSpPr>
        <p:spPr bwMode="auto">
          <a:xfrm>
            <a:off x="3489722" y="2178844"/>
            <a:ext cx="409575" cy="41076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7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D</a:t>
            </a:r>
          </a:p>
        </p:txBody>
      </p:sp>
      <p:cxnSp>
        <p:nvCxnSpPr>
          <p:cNvPr id="141324" name="AutoShape 11"/>
          <p:cNvCxnSpPr>
            <a:cxnSpLocks noChangeShapeType="1"/>
            <a:stCxn id="285717" idx="5"/>
            <a:endCxn id="285706" idx="0"/>
          </p:cNvCxnSpPr>
          <p:nvPr/>
        </p:nvCxnSpPr>
        <p:spPr bwMode="auto">
          <a:xfrm>
            <a:off x="3520679" y="1901429"/>
            <a:ext cx="173831" cy="267890"/>
          </a:xfrm>
          <a:prstGeom prst="straightConnector1">
            <a:avLst/>
          </a:prstGeom>
          <a:noFill/>
          <a:ln w="76200">
            <a:solidFill>
              <a:srgbClr val="CC3300"/>
            </a:solidFill>
            <a:round/>
            <a:headEnd/>
            <a:tailEnd/>
          </a:ln>
        </p:spPr>
      </p:cxnSp>
      <p:sp>
        <p:nvSpPr>
          <p:cNvPr id="285708" name="Text Box 12"/>
          <p:cNvSpPr txBox="1">
            <a:spLocks noChangeArrowheads="1"/>
          </p:cNvSpPr>
          <p:nvPr/>
        </p:nvSpPr>
        <p:spPr bwMode="auto">
          <a:xfrm>
            <a:off x="3571875" y="1810941"/>
            <a:ext cx="314510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5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5</a:t>
            </a:r>
          </a:p>
        </p:txBody>
      </p:sp>
      <p:sp>
        <p:nvSpPr>
          <p:cNvPr id="285709" name="Oval 13"/>
          <p:cNvSpPr>
            <a:spLocks noChangeArrowheads="1"/>
          </p:cNvSpPr>
          <p:nvPr/>
        </p:nvSpPr>
        <p:spPr bwMode="auto">
          <a:xfrm>
            <a:off x="3399235" y="2908697"/>
            <a:ext cx="410765" cy="4095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7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E</a:t>
            </a:r>
          </a:p>
        </p:txBody>
      </p:sp>
      <p:cxnSp>
        <p:nvCxnSpPr>
          <p:cNvPr id="141327" name="AutoShape 14"/>
          <p:cNvCxnSpPr>
            <a:cxnSpLocks noChangeShapeType="1"/>
            <a:stCxn id="285706" idx="4"/>
            <a:endCxn id="285709" idx="0"/>
          </p:cNvCxnSpPr>
          <p:nvPr/>
        </p:nvCxnSpPr>
        <p:spPr bwMode="auto">
          <a:xfrm flipH="1">
            <a:off x="3604023" y="2596754"/>
            <a:ext cx="91678" cy="302419"/>
          </a:xfrm>
          <a:prstGeom prst="straightConnector1">
            <a:avLst/>
          </a:prstGeom>
          <a:noFill/>
          <a:ln w="76200">
            <a:solidFill>
              <a:srgbClr val="CC3300"/>
            </a:solidFill>
            <a:round/>
            <a:headEnd/>
            <a:tailEnd/>
          </a:ln>
        </p:spPr>
      </p:cxnSp>
      <p:sp>
        <p:nvSpPr>
          <p:cNvPr id="285711" name="Text Box 15"/>
          <p:cNvSpPr txBox="1">
            <a:spLocks noChangeArrowheads="1"/>
          </p:cNvSpPr>
          <p:nvPr/>
        </p:nvSpPr>
        <p:spPr bwMode="auto">
          <a:xfrm>
            <a:off x="3663553" y="2630091"/>
            <a:ext cx="314510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5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5</a:t>
            </a:r>
          </a:p>
        </p:txBody>
      </p:sp>
      <p:sp>
        <p:nvSpPr>
          <p:cNvPr id="285712" name="Oval 16"/>
          <p:cNvSpPr>
            <a:spLocks noChangeArrowheads="1"/>
          </p:cNvSpPr>
          <p:nvPr/>
        </p:nvSpPr>
        <p:spPr bwMode="auto">
          <a:xfrm>
            <a:off x="2851547" y="3455194"/>
            <a:ext cx="409575" cy="4095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7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F</a:t>
            </a:r>
          </a:p>
        </p:txBody>
      </p:sp>
      <p:cxnSp>
        <p:nvCxnSpPr>
          <p:cNvPr id="141330" name="AutoShape 17"/>
          <p:cNvCxnSpPr>
            <a:cxnSpLocks noChangeShapeType="1"/>
            <a:stCxn id="285709" idx="3"/>
            <a:endCxn id="285712" idx="7"/>
          </p:cNvCxnSpPr>
          <p:nvPr/>
        </p:nvCxnSpPr>
        <p:spPr bwMode="auto">
          <a:xfrm flipH="1">
            <a:off x="3202782" y="3267075"/>
            <a:ext cx="255985" cy="238125"/>
          </a:xfrm>
          <a:prstGeom prst="straightConnector1">
            <a:avLst/>
          </a:prstGeom>
          <a:noFill/>
          <a:ln w="76200">
            <a:solidFill>
              <a:srgbClr val="CC3300"/>
            </a:solidFill>
            <a:round/>
            <a:headEnd/>
            <a:tailEnd/>
          </a:ln>
        </p:spPr>
      </p:cxnSp>
      <p:sp>
        <p:nvSpPr>
          <p:cNvPr id="285714" name="Text Box 18"/>
          <p:cNvSpPr txBox="1">
            <a:spLocks noChangeArrowheads="1"/>
          </p:cNvSpPr>
          <p:nvPr/>
        </p:nvSpPr>
        <p:spPr bwMode="auto">
          <a:xfrm>
            <a:off x="3343275" y="3359944"/>
            <a:ext cx="314510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5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5</a:t>
            </a:r>
          </a:p>
        </p:txBody>
      </p:sp>
      <p:sp>
        <p:nvSpPr>
          <p:cNvPr id="285715" name="Oval 19"/>
          <p:cNvSpPr>
            <a:spLocks noChangeArrowheads="1"/>
          </p:cNvSpPr>
          <p:nvPr/>
        </p:nvSpPr>
        <p:spPr bwMode="auto">
          <a:xfrm>
            <a:off x="2533650" y="1132285"/>
            <a:ext cx="409575" cy="409575"/>
          </a:xfrm>
          <a:prstGeom prst="ellipse">
            <a:avLst/>
          </a:prstGeom>
          <a:solidFill>
            <a:srgbClr val="FFCC00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70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charset="0"/>
              </a:rPr>
              <a:t>S</a:t>
            </a:r>
          </a:p>
        </p:txBody>
      </p:sp>
      <p:sp>
        <p:nvSpPr>
          <p:cNvPr id="285716" name="Oval 20"/>
          <p:cNvSpPr>
            <a:spLocks noChangeArrowheads="1"/>
          </p:cNvSpPr>
          <p:nvPr/>
        </p:nvSpPr>
        <p:spPr bwMode="auto">
          <a:xfrm>
            <a:off x="1941910" y="1404938"/>
            <a:ext cx="409575" cy="4095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7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A</a:t>
            </a:r>
          </a:p>
        </p:txBody>
      </p:sp>
      <p:sp>
        <p:nvSpPr>
          <p:cNvPr id="285717" name="Oval 21"/>
          <p:cNvSpPr>
            <a:spLocks noChangeArrowheads="1"/>
          </p:cNvSpPr>
          <p:nvPr/>
        </p:nvSpPr>
        <p:spPr bwMode="auto">
          <a:xfrm>
            <a:off x="3171825" y="1541860"/>
            <a:ext cx="409575" cy="4095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7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C</a:t>
            </a:r>
          </a:p>
        </p:txBody>
      </p:sp>
      <p:cxnSp>
        <p:nvCxnSpPr>
          <p:cNvPr id="141335" name="AutoShape 22"/>
          <p:cNvCxnSpPr>
            <a:cxnSpLocks noChangeShapeType="1"/>
            <a:stCxn id="285715" idx="2"/>
            <a:endCxn id="285716" idx="7"/>
          </p:cNvCxnSpPr>
          <p:nvPr/>
        </p:nvCxnSpPr>
        <p:spPr bwMode="auto">
          <a:xfrm flipH="1">
            <a:off x="2291953" y="1337072"/>
            <a:ext cx="233363" cy="119063"/>
          </a:xfrm>
          <a:prstGeom prst="straightConnector1">
            <a:avLst/>
          </a:prstGeom>
          <a:noFill/>
          <a:ln w="76200">
            <a:solidFill>
              <a:srgbClr val="CC3300"/>
            </a:solidFill>
            <a:round/>
            <a:headEnd/>
            <a:tailEnd/>
          </a:ln>
        </p:spPr>
      </p:cxnSp>
      <p:cxnSp>
        <p:nvCxnSpPr>
          <p:cNvPr id="141336" name="AutoShape 23"/>
          <p:cNvCxnSpPr>
            <a:cxnSpLocks noChangeShapeType="1"/>
            <a:stCxn id="285715" idx="6"/>
            <a:endCxn id="285717" idx="1"/>
          </p:cNvCxnSpPr>
          <p:nvPr/>
        </p:nvCxnSpPr>
        <p:spPr bwMode="auto">
          <a:xfrm>
            <a:off x="2951560" y="1337072"/>
            <a:ext cx="278606" cy="25598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285720" name="Text Box 24"/>
          <p:cNvSpPr txBox="1">
            <a:spLocks noChangeArrowheads="1"/>
          </p:cNvSpPr>
          <p:nvPr/>
        </p:nvSpPr>
        <p:spPr bwMode="auto">
          <a:xfrm>
            <a:off x="2295525" y="1138238"/>
            <a:ext cx="279244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5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1</a:t>
            </a:r>
          </a:p>
        </p:txBody>
      </p:sp>
      <p:sp>
        <p:nvSpPr>
          <p:cNvPr id="285721" name="Text Box 25"/>
          <p:cNvSpPr txBox="1">
            <a:spLocks noChangeArrowheads="1"/>
          </p:cNvSpPr>
          <p:nvPr/>
        </p:nvSpPr>
        <p:spPr bwMode="auto">
          <a:xfrm>
            <a:off x="3071812" y="1264444"/>
            <a:ext cx="314510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5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5</a:t>
            </a:r>
          </a:p>
        </p:txBody>
      </p:sp>
      <p:sp>
        <p:nvSpPr>
          <p:cNvPr id="285722" name="Oval 26"/>
          <p:cNvSpPr>
            <a:spLocks noChangeArrowheads="1"/>
          </p:cNvSpPr>
          <p:nvPr/>
        </p:nvSpPr>
        <p:spPr bwMode="auto">
          <a:xfrm>
            <a:off x="1484710" y="1860947"/>
            <a:ext cx="410765" cy="4095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7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B</a:t>
            </a:r>
          </a:p>
        </p:txBody>
      </p:sp>
      <p:cxnSp>
        <p:nvCxnSpPr>
          <p:cNvPr id="141340" name="AutoShape 27"/>
          <p:cNvCxnSpPr>
            <a:cxnSpLocks noChangeShapeType="1"/>
            <a:stCxn id="285716" idx="3"/>
            <a:endCxn id="285722" idx="7"/>
          </p:cNvCxnSpPr>
          <p:nvPr/>
        </p:nvCxnSpPr>
        <p:spPr bwMode="auto">
          <a:xfrm flipH="1">
            <a:off x="1834753" y="1764507"/>
            <a:ext cx="166688" cy="146447"/>
          </a:xfrm>
          <a:prstGeom prst="straightConnector1">
            <a:avLst/>
          </a:prstGeom>
          <a:noFill/>
          <a:ln w="76200">
            <a:solidFill>
              <a:srgbClr val="CC3300"/>
            </a:solidFill>
            <a:round/>
            <a:headEnd/>
            <a:tailEnd/>
          </a:ln>
        </p:spPr>
      </p:cxnSp>
      <p:sp>
        <p:nvSpPr>
          <p:cNvPr id="285724" name="Text Box 28"/>
          <p:cNvSpPr txBox="1">
            <a:spLocks noChangeArrowheads="1"/>
          </p:cNvSpPr>
          <p:nvPr/>
        </p:nvSpPr>
        <p:spPr bwMode="auto">
          <a:xfrm>
            <a:off x="1758554" y="1596629"/>
            <a:ext cx="279244" cy="346249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5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1</a:t>
            </a:r>
          </a:p>
        </p:txBody>
      </p:sp>
      <p:sp>
        <p:nvSpPr>
          <p:cNvPr id="141342" name="Line 29"/>
          <p:cNvSpPr>
            <a:spLocks noChangeShapeType="1"/>
          </p:cNvSpPr>
          <p:nvPr/>
        </p:nvSpPr>
        <p:spPr bwMode="auto">
          <a:xfrm flipV="1">
            <a:off x="1888332" y="1874044"/>
            <a:ext cx="1313260" cy="261938"/>
          </a:xfrm>
          <a:prstGeom prst="line">
            <a:avLst/>
          </a:prstGeom>
          <a:noFill/>
          <a:ln w="76200">
            <a:solidFill>
              <a:srgbClr val="CC33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285726" name="Text Box 30"/>
          <p:cNvSpPr txBox="1">
            <a:spLocks noChangeArrowheads="1"/>
          </p:cNvSpPr>
          <p:nvPr/>
        </p:nvSpPr>
        <p:spPr bwMode="auto">
          <a:xfrm>
            <a:off x="2413397" y="2031207"/>
            <a:ext cx="279244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5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1</a:t>
            </a:r>
          </a:p>
        </p:txBody>
      </p:sp>
      <p:sp>
        <p:nvSpPr>
          <p:cNvPr id="141344" name="Text Box 31"/>
          <p:cNvSpPr txBox="1">
            <a:spLocks noChangeArrowheads="1"/>
          </p:cNvSpPr>
          <p:nvPr/>
        </p:nvSpPr>
        <p:spPr bwMode="auto">
          <a:xfrm>
            <a:off x="4331494" y="1033462"/>
            <a:ext cx="4431506" cy="263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latin typeface="Tahoma" charset="0"/>
              </a:rPr>
              <a:t>#          State       Depth       Cost       Parent</a:t>
            </a:r>
          </a:p>
          <a:p>
            <a:endParaRPr lang="en-US" sz="1500" dirty="0">
              <a:latin typeface="Tahoma" charset="0"/>
            </a:endParaRP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1	S	0	0	-</a:t>
            </a: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2	A	1	1	1</a:t>
            </a: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4	B	2	2	2</a:t>
            </a: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5	C	3	3	4</a:t>
            </a: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7	D	4	8	5</a:t>
            </a: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8	E	5	13	7</a:t>
            </a:r>
          </a:p>
          <a:p>
            <a:r>
              <a:rPr lang="en-US" sz="1500" dirty="0">
                <a:solidFill>
                  <a:srgbClr val="969696"/>
                </a:solidFill>
                <a:latin typeface="Tahoma" charset="0"/>
              </a:rPr>
              <a:t>9	F	6	18	8</a:t>
            </a:r>
          </a:p>
          <a:p>
            <a:r>
              <a:rPr lang="en-US" sz="1500" dirty="0">
                <a:solidFill>
                  <a:srgbClr val="CC3300"/>
                </a:solidFill>
                <a:latin typeface="Tahoma" charset="0"/>
              </a:rPr>
              <a:t>10	G	7	23	9</a:t>
            </a:r>
          </a:p>
          <a:p>
            <a:endParaRPr lang="en-US" sz="1500" dirty="0">
              <a:latin typeface="Tahoma" charset="0"/>
            </a:endParaRPr>
          </a:p>
        </p:txBody>
      </p:sp>
      <p:sp>
        <p:nvSpPr>
          <p:cNvPr id="141346" name="Text Box 33"/>
          <p:cNvSpPr txBox="1">
            <a:spLocks noChangeArrowheads="1"/>
          </p:cNvSpPr>
          <p:nvPr/>
        </p:nvSpPr>
        <p:spPr bwMode="auto">
          <a:xfrm>
            <a:off x="5131594" y="4139804"/>
            <a:ext cx="15204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rgbClr val="0066FF"/>
                </a:solidFill>
                <a:latin typeface="Tahoma" charset="0"/>
              </a:rPr>
              <a:t>Goal reached</a:t>
            </a:r>
          </a:p>
        </p:txBody>
      </p:sp>
      <p:sp>
        <p:nvSpPr>
          <p:cNvPr id="35" name="Line 47">
            <a:extLst>
              <a:ext uri="{FF2B5EF4-FFF2-40B4-BE49-F238E27FC236}">
                <a16:creationId xmlns:a16="http://schemas.microsoft.com/office/drawing/2014/main" id="{755F55A9-8D1E-0C44-9D73-9F4D507DD6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8118" y="1336478"/>
            <a:ext cx="410008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4008835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1050" kern="1200">
                <a:solidFill>
                  <a:schemeClr val="bg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r>
              <a:rPr lang="en-US"/>
              <a:t>CS 561,  Sessions 2-3</a:t>
            </a:r>
            <a:endParaRPr lang="en-US" dirty="0"/>
          </a:p>
        </p:txBody>
      </p:sp>
      <p:sp>
        <p:nvSpPr>
          <p:cNvPr id="716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768259E-12D7-5946-AD1D-83493DDD07F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Problem Space to Search Tree </a:t>
            </a:r>
          </a:p>
        </p:txBody>
      </p:sp>
      <p:grpSp>
        <p:nvGrpSpPr>
          <p:cNvPr id="71686" name="Group 118"/>
          <p:cNvGrpSpPr>
            <a:grpSpLocks/>
          </p:cNvGrpSpPr>
          <p:nvPr/>
        </p:nvGrpSpPr>
        <p:grpSpPr bwMode="auto">
          <a:xfrm>
            <a:off x="2905125" y="1123950"/>
            <a:ext cx="3294460" cy="1039415"/>
            <a:chOff x="1480" y="1501"/>
            <a:chExt cx="2767" cy="873"/>
          </a:xfrm>
        </p:grpSpPr>
        <p:sp>
          <p:nvSpPr>
            <p:cNvPr id="262149" name="Rectangle 5"/>
            <p:cNvSpPr>
              <a:spLocks noChangeArrowheads="1"/>
            </p:cNvSpPr>
            <p:nvPr/>
          </p:nvSpPr>
          <p:spPr bwMode="auto">
            <a:xfrm>
              <a:off x="1480" y="1501"/>
              <a:ext cx="2767" cy="76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350">
                <a:effectLst>
                  <a:outerShdw blurRad="38100" dist="38100" dir="2700000" algn="tl">
                    <a:srgbClr val="FFFFFF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262151" name="Oval 7"/>
            <p:cNvSpPr>
              <a:spLocks noChangeArrowheads="1"/>
            </p:cNvSpPr>
            <p:nvPr/>
          </p:nvSpPr>
          <p:spPr bwMode="auto">
            <a:xfrm>
              <a:off x="1989" y="1568"/>
              <a:ext cx="182" cy="1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3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A</a:t>
              </a:r>
              <a:endParaRPr lang="en-US" sz="12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262152" name="Oval 8"/>
            <p:cNvSpPr>
              <a:spLocks noChangeArrowheads="1"/>
            </p:cNvSpPr>
            <p:nvPr/>
          </p:nvSpPr>
          <p:spPr bwMode="auto">
            <a:xfrm>
              <a:off x="2171" y="2042"/>
              <a:ext cx="182" cy="1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3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D</a:t>
              </a:r>
              <a:endParaRPr lang="en-US" sz="12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262153" name="Oval 9"/>
            <p:cNvSpPr>
              <a:spLocks noChangeArrowheads="1"/>
            </p:cNvSpPr>
            <p:nvPr/>
          </p:nvSpPr>
          <p:spPr bwMode="auto">
            <a:xfrm>
              <a:off x="2863" y="1568"/>
              <a:ext cx="182" cy="1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3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</a:t>
              </a:r>
            </a:p>
          </p:txBody>
        </p:sp>
        <p:sp>
          <p:nvSpPr>
            <p:cNvPr id="262154" name="Oval 10"/>
            <p:cNvSpPr>
              <a:spLocks noChangeArrowheads="1"/>
            </p:cNvSpPr>
            <p:nvPr/>
          </p:nvSpPr>
          <p:spPr bwMode="auto">
            <a:xfrm>
              <a:off x="2608" y="2042"/>
              <a:ext cx="183" cy="1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3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E</a:t>
              </a:r>
            </a:p>
          </p:txBody>
        </p:sp>
        <p:sp>
          <p:nvSpPr>
            <p:cNvPr id="262155" name="Oval 11"/>
            <p:cNvSpPr>
              <a:spLocks noChangeArrowheads="1"/>
            </p:cNvSpPr>
            <p:nvPr/>
          </p:nvSpPr>
          <p:spPr bwMode="auto">
            <a:xfrm>
              <a:off x="3628" y="1568"/>
              <a:ext cx="182" cy="1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3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C</a:t>
              </a:r>
            </a:p>
          </p:txBody>
        </p:sp>
        <p:sp>
          <p:nvSpPr>
            <p:cNvPr id="262156" name="Oval 12"/>
            <p:cNvSpPr>
              <a:spLocks noChangeArrowheads="1"/>
            </p:cNvSpPr>
            <p:nvPr/>
          </p:nvSpPr>
          <p:spPr bwMode="auto">
            <a:xfrm>
              <a:off x="3337" y="2042"/>
              <a:ext cx="182" cy="1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3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F</a:t>
              </a:r>
            </a:p>
          </p:txBody>
        </p:sp>
        <p:sp>
          <p:nvSpPr>
            <p:cNvPr id="262157" name="Oval 13"/>
            <p:cNvSpPr>
              <a:spLocks noChangeArrowheads="1"/>
            </p:cNvSpPr>
            <p:nvPr/>
          </p:nvSpPr>
          <p:spPr bwMode="auto">
            <a:xfrm>
              <a:off x="3883" y="1875"/>
              <a:ext cx="182" cy="140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20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262158" name="Oval 14"/>
            <p:cNvSpPr>
              <a:spLocks noChangeArrowheads="1"/>
            </p:cNvSpPr>
            <p:nvPr/>
          </p:nvSpPr>
          <p:spPr bwMode="auto">
            <a:xfrm>
              <a:off x="1625" y="1791"/>
              <a:ext cx="182" cy="140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20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262159" name="Text Box 15"/>
            <p:cNvSpPr txBox="1">
              <a:spLocks noChangeArrowheads="1"/>
            </p:cNvSpPr>
            <p:nvPr/>
          </p:nvSpPr>
          <p:spPr bwMode="auto">
            <a:xfrm>
              <a:off x="3874" y="1845"/>
              <a:ext cx="253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G</a:t>
              </a:r>
            </a:p>
          </p:txBody>
        </p:sp>
        <p:sp>
          <p:nvSpPr>
            <p:cNvPr id="262160" name="Text Box 16"/>
            <p:cNvSpPr txBox="1">
              <a:spLocks noChangeArrowheads="1"/>
            </p:cNvSpPr>
            <p:nvPr/>
          </p:nvSpPr>
          <p:spPr bwMode="auto">
            <a:xfrm>
              <a:off x="1611" y="1749"/>
              <a:ext cx="256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S</a:t>
              </a:r>
            </a:p>
          </p:txBody>
        </p:sp>
        <p:cxnSp>
          <p:nvCxnSpPr>
            <p:cNvPr id="71782" name="AutoShape 17"/>
            <p:cNvCxnSpPr>
              <a:cxnSpLocks noChangeShapeType="1"/>
              <a:stCxn id="262160" idx="0"/>
              <a:endCxn id="262151" idx="2"/>
            </p:cNvCxnSpPr>
            <p:nvPr/>
          </p:nvCxnSpPr>
          <p:spPr bwMode="auto">
            <a:xfrm flipV="1">
              <a:off x="1739" y="1638"/>
              <a:ext cx="250" cy="11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783" name="AutoShape 18"/>
            <p:cNvCxnSpPr>
              <a:cxnSpLocks noChangeShapeType="1"/>
              <a:stCxn id="262158" idx="4"/>
              <a:endCxn id="262152" idx="2"/>
            </p:cNvCxnSpPr>
            <p:nvPr/>
          </p:nvCxnSpPr>
          <p:spPr bwMode="auto">
            <a:xfrm>
              <a:off x="1716" y="1931"/>
              <a:ext cx="455" cy="18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784" name="AutoShape 19"/>
            <p:cNvCxnSpPr>
              <a:cxnSpLocks noChangeShapeType="1"/>
              <a:stCxn id="262151" idx="6"/>
              <a:endCxn id="262153" idx="2"/>
            </p:cNvCxnSpPr>
            <p:nvPr/>
          </p:nvCxnSpPr>
          <p:spPr bwMode="auto">
            <a:xfrm>
              <a:off x="2171" y="1638"/>
              <a:ext cx="69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785" name="AutoShape 20"/>
            <p:cNvCxnSpPr>
              <a:cxnSpLocks noChangeShapeType="1"/>
              <a:stCxn id="262152" idx="6"/>
              <a:endCxn id="262154" idx="2"/>
            </p:cNvCxnSpPr>
            <p:nvPr/>
          </p:nvCxnSpPr>
          <p:spPr bwMode="auto">
            <a:xfrm>
              <a:off x="2353" y="2112"/>
              <a:ext cx="25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786" name="AutoShape 21"/>
            <p:cNvCxnSpPr>
              <a:cxnSpLocks noChangeShapeType="1"/>
              <a:stCxn id="262153" idx="6"/>
              <a:endCxn id="262155" idx="2"/>
            </p:cNvCxnSpPr>
            <p:nvPr/>
          </p:nvCxnSpPr>
          <p:spPr bwMode="auto">
            <a:xfrm>
              <a:off x="3045" y="1638"/>
              <a:ext cx="583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787" name="AutoShape 22"/>
            <p:cNvCxnSpPr>
              <a:cxnSpLocks noChangeShapeType="1"/>
              <a:stCxn id="262154" idx="6"/>
              <a:endCxn id="262156" idx="2"/>
            </p:cNvCxnSpPr>
            <p:nvPr/>
          </p:nvCxnSpPr>
          <p:spPr bwMode="auto">
            <a:xfrm>
              <a:off x="2791" y="2112"/>
              <a:ext cx="54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788" name="AutoShape 23"/>
            <p:cNvCxnSpPr>
              <a:cxnSpLocks noChangeShapeType="1"/>
              <a:stCxn id="262156" idx="6"/>
              <a:endCxn id="262157" idx="3"/>
            </p:cNvCxnSpPr>
            <p:nvPr/>
          </p:nvCxnSpPr>
          <p:spPr bwMode="auto">
            <a:xfrm flipV="1">
              <a:off x="3519" y="1994"/>
              <a:ext cx="391" cy="11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789" name="AutoShape 24"/>
            <p:cNvCxnSpPr>
              <a:cxnSpLocks noChangeShapeType="1"/>
              <a:stCxn id="262151" idx="4"/>
              <a:endCxn id="262152" idx="0"/>
            </p:cNvCxnSpPr>
            <p:nvPr/>
          </p:nvCxnSpPr>
          <p:spPr bwMode="auto">
            <a:xfrm>
              <a:off x="2080" y="1708"/>
              <a:ext cx="182" cy="3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790" name="AutoShape 25"/>
            <p:cNvCxnSpPr>
              <a:cxnSpLocks noChangeShapeType="1"/>
              <a:stCxn id="262154" idx="0"/>
              <a:endCxn id="262153" idx="4"/>
            </p:cNvCxnSpPr>
            <p:nvPr/>
          </p:nvCxnSpPr>
          <p:spPr bwMode="auto">
            <a:xfrm flipV="1">
              <a:off x="2699" y="1708"/>
              <a:ext cx="255" cy="3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62170" name="Text Box 26"/>
            <p:cNvSpPr txBox="1">
              <a:spLocks noChangeArrowheads="1"/>
            </p:cNvSpPr>
            <p:nvPr/>
          </p:nvSpPr>
          <p:spPr bwMode="auto">
            <a:xfrm>
              <a:off x="1735" y="1536"/>
              <a:ext cx="24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3</a:t>
              </a:r>
            </a:p>
          </p:txBody>
        </p:sp>
        <p:sp>
          <p:nvSpPr>
            <p:cNvPr id="262171" name="Text Box 27"/>
            <p:cNvSpPr txBox="1">
              <a:spLocks noChangeArrowheads="1"/>
            </p:cNvSpPr>
            <p:nvPr/>
          </p:nvSpPr>
          <p:spPr bwMode="auto">
            <a:xfrm>
              <a:off x="1800" y="2009"/>
              <a:ext cx="24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4</a:t>
              </a:r>
            </a:p>
          </p:txBody>
        </p:sp>
        <p:sp>
          <p:nvSpPr>
            <p:cNvPr id="262172" name="Text Box 28"/>
            <p:cNvSpPr txBox="1">
              <a:spLocks noChangeArrowheads="1"/>
            </p:cNvSpPr>
            <p:nvPr/>
          </p:nvSpPr>
          <p:spPr bwMode="auto">
            <a:xfrm>
              <a:off x="2419" y="1535"/>
              <a:ext cx="24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4</a:t>
              </a:r>
            </a:p>
          </p:txBody>
        </p:sp>
        <p:sp>
          <p:nvSpPr>
            <p:cNvPr id="262173" name="Text Box 29"/>
            <p:cNvSpPr txBox="1">
              <a:spLocks noChangeArrowheads="1"/>
            </p:cNvSpPr>
            <p:nvPr/>
          </p:nvSpPr>
          <p:spPr bwMode="auto">
            <a:xfrm>
              <a:off x="2965" y="2122"/>
              <a:ext cx="24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4</a:t>
              </a:r>
            </a:p>
          </p:txBody>
        </p:sp>
        <p:sp>
          <p:nvSpPr>
            <p:cNvPr id="262174" name="Text Box 30"/>
            <p:cNvSpPr txBox="1">
              <a:spLocks noChangeArrowheads="1"/>
            </p:cNvSpPr>
            <p:nvPr/>
          </p:nvSpPr>
          <p:spPr bwMode="auto">
            <a:xfrm>
              <a:off x="2135" y="1786"/>
              <a:ext cx="24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62175" name="Text Box 31"/>
            <p:cNvSpPr txBox="1">
              <a:spLocks noChangeArrowheads="1"/>
            </p:cNvSpPr>
            <p:nvPr/>
          </p:nvSpPr>
          <p:spPr bwMode="auto">
            <a:xfrm>
              <a:off x="2856" y="1815"/>
              <a:ext cx="24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62176" name="Text Box 32"/>
            <p:cNvSpPr txBox="1">
              <a:spLocks noChangeArrowheads="1"/>
            </p:cNvSpPr>
            <p:nvPr/>
          </p:nvSpPr>
          <p:spPr bwMode="auto">
            <a:xfrm>
              <a:off x="3256" y="1535"/>
              <a:ext cx="24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4</a:t>
              </a:r>
            </a:p>
          </p:txBody>
        </p:sp>
        <p:sp>
          <p:nvSpPr>
            <p:cNvPr id="262177" name="Text Box 33"/>
            <p:cNvSpPr txBox="1">
              <a:spLocks noChangeArrowheads="1"/>
            </p:cNvSpPr>
            <p:nvPr/>
          </p:nvSpPr>
          <p:spPr bwMode="auto">
            <a:xfrm>
              <a:off x="3657" y="2066"/>
              <a:ext cx="24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3</a:t>
              </a:r>
            </a:p>
          </p:txBody>
        </p:sp>
        <p:sp>
          <p:nvSpPr>
            <p:cNvPr id="262179" name="Text Box 35"/>
            <p:cNvSpPr txBox="1">
              <a:spLocks noChangeArrowheads="1"/>
            </p:cNvSpPr>
            <p:nvPr/>
          </p:nvSpPr>
          <p:spPr bwMode="auto">
            <a:xfrm>
              <a:off x="2419" y="2104"/>
              <a:ext cx="24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2</a:t>
              </a:r>
              <a:endParaRPr lang="en-US" sz="135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</p:grp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2594047" y="2191939"/>
            <a:ext cx="4800600" cy="2132409"/>
            <a:chOff x="96" y="1824"/>
            <a:chExt cx="5616" cy="2496"/>
          </a:xfrm>
        </p:grpSpPr>
        <p:sp>
          <p:nvSpPr>
            <p:cNvPr id="71690" name="Rectangle 37"/>
            <p:cNvSpPr>
              <a:spLocks noChangeArrowheads="1"/>
            </p:cNvSpPr>
            <p:nvPr/>
          </p:nvSpPr>
          <p:spPr bwMode="auto">
            <a:xfrm>
              <a:off x="96" y="1824"/>
              <a:ext cx="5616" cy="24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grpSp>
          <p:nvGrpSpPr>
            <p:cNvPr id="71691" name="Group 38"/>
            <p:cNvGrpSpPr>
              <a:grpSpLocks/>
            </p:cNvGrpSpPr>
            <p:nvPr/>
          </p:nvGrpSpPr>
          <p:grpSpPr bwMode="auto">
            <a:xfrm>
              <a:off x="143" y="1920"/>
              <a:ext cx="5566" cy="2318"/>
              <a:chOff x="143" y="1920"/>
              <a:chExt cx="5566" cy="2318"/>
            </a:xfrm>
          </p:grpSpPr>
          <p:sp>
            <p:nvSpPr>
              <p:cNvPr id="262183" name="Oval 39"/>
              <p:cNvSpPr>
                <a:spLocks noChangeArrowheads="1"/>
              </p:cNvSpPr>
              <p:nvPr/>
            </p:nvSpPr>
            <p:spPr bwMode="auto">
              <a:xfrm>
                <a:off x="2737" y="1920"/>
                <a:ext cx="241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omic Sans MS" charset="0"/>
                  </a:rPr>
                  <a:t>S</a:t>
                </a:r>
              </a:p>
            </p:txBody>
          </p:sp>
          <p:sp>
            <p:nvSpPr>
              <p:cNvPr id="262184" name="Oval 40"/>
              <p:cNvSpPr>
                <a:spLocks noChangeArrowheads="1"/>
              </p:cNvSpPr>
              <p:nvPr/>
            </p:nvSpPr>
            <p:spPr bwMode="auto">
              <a:xfrm>
                <a:off x="1297" y="2112"/>
                <a:ext cx="241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A</a:t>
                </a:r>
              </a:p>
            </p:txBody>
          </p:sp>
          <p:sp>
            <p:nvSpPr>
              <p:cNvPr id="262185" name="Oval 41"/>
              <p:cNvSpPr>
                <a:spLocks noChangeArrowheads="1"/>
              </p:cNvSpPr>
              <p:nvPr/>
            </p:nvSpPr>
            <p:spPr bwMode="auto">
              <a:xfrm>
                <a:off x="4368" y="21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D</a:t>
                </a:r>
              </a:p>
            </p:txBody>
          </p:sp>
          <p:sp>
            <p:nvSpPr>
              <p:cNvPr id="262186" name="Oval 42"/>
              <p:cNvSpPr>
                <a:spLocks noChangeArrowheads="1"/>
              </p:cNvSpPr>
              <p:nvPr/>
            </p:nvSpPr>
            <p:spPr bwMode="auto">
              <a:xfrm>
                <a:off x="384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B</a:t>
                </a:r>
              </a:p>
            </p:txBody>
          </p:sp>
          <p:sp>
            <p:nvSpPr>
              <p:cNvPr id="262187" name="Oval 43"/>
              <p:cNvSpPr>
                <a:spLocks noChangeArrowheads="1"/>
              </p:cNvSpPr>
              <p:nvPr/>
            </p:nvSpPr>
            <p:spPr bwMode="auto">
              <a:xfrm>
                <a:off x="1872" y="2496"/>
                <a:ext cx="241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D</a:t>
                </a:r>
              </a:p>
            </p:txBody>
          </p:sp>
          <p:sp>
            <p:nvSpPr>
              <p:cNvPr id="262188" name="Oval 44"/>
              <p:cNvSpPr>
                <a:spLocks noChangeArrowheads="1"/>
              </p:cNvSpPr>
              <p:nvPr/>
            </p:nvSpPr>
            <p:spPr bwMode="auto">
              <a:xfrm>
                <a:off x="5137" y="2496"/>
                <a:ext cx="241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E</a:t>
                </a:r>
              </a:p>
            </p:txBody>
          </p:sp>
          <p:sp>
            <p:nvSpPr>
              <p:cNvPr id="262189" name="Oval 45"/>
              <p:cNvSpPr>
                <a:spLocks noChangeArrowheads="1"/>
              </p:cNvSpPr>
              <p:nvPr/>
            </p:nvSpPr>
            <p:spPr bwMode="auto">
              <a:xfrm>
                <a:off x="3648" y="2496"/>
                <a:ext cx="241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A</a:t>
                </a:r>
              </a:p>
            </p:txBody>
          </p:sp>
          <p:sp>
            <p:nvSpPr>
              <p:cNvPr id="262190" name="Oval 46"/>
              <p:cNvSpPr>
                <a:spLocks noChangeArrowheads="1"/>
              </p:cNvSpPr>
              <p:nvPr/>
            </p:nvSpPr>
            <p:spPr bwMode="auto">
              <a:xfrm>
                <a:off x="192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C</a:t>
                </a:r>
              </a:p>
            </p:txBody>
          </p:sp>
          <p:sp>
            <p:nvSpPr>
              <p:cNvPr id="262191" name="Oval 47"/>
              <p:cNvSpPr>
                <a:spLocks noChangeArrowheads="1"/>
              </p:cNvSpPr>
              <p:nvPr/>
            </p:nvSpPr>
            <p:spPr bwMode="auto">
              <a:xfrm>
                <a:off x="865" y="2928"/>
                <a:ext cx="241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E</a:t>
                </a:r>
              </a:p>
            </p:txBody>
          </p:sp>
          <p:sp>
            <p:nvSpPr>
              <p:cNvPr id="262192" name="Oval 48"/>
              <p:cNvSpPr>
                <a:spLocks noChangeArrowheads="1"/>
              </p:cNvSpPr>
              <p:nvPr/>
            </p:nvSpPr>
            <p:spPr bwMode="auto">
              <a:xfrm>
                <a:off x="2064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E</a:t>
                </a:r>
              </a:p>
            </p:txBody>
          </p:sp>
          <p:sp>
            <p:nvSpPr>
              <p:cNvPr id="262193" name="Oval 49"/>
              <p:cNvSpPr>
                <a:spLocks noChangeArrowheads="1"/>
              </p:cNvSpPr>
              <p:nvPr/>
            </p:nvSpPr>
            <p:spPr bwMode="auto">
              <a:xfrm>
                <a:off x="3456" y="2928"/>
                <a:ext cx="241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B</a:t>
                </a:r>
              </a:p>
            </p:txBody>
          </p:sp>
          <p:sp>
            <p:nvSpPr>
              <p:cNvPr id="262194" name="Oval 50"/>
              <p:cNvSpPr>
                <a:spLocks noChangeArrowheads="1"/>
              </p:cNvSpPr>
              <p:nvPr/>
            </p:nvSpPr>
            <p:spPr bwMode="auto">
              <a:xfrm>
                <a:off x="4752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B</a:t>
                </a:r>
              </a:p>
            </p:txBody>
          </p:sp>
          <p:sp>
            <p:nvSpPr>
              <p:cNvPr id="262195" name="Oval 51"/>
              <p:cNvSpPr>
                <a:spLocks noChangeArrowheads="1"/>
              </p:cNvSpPr>
              <p:nvPr/>
            </p:nvSpPr>
            <p:spPr bwMode="auto">
              <a:xfrm>
                <a:off x="5231" y="2928"/>
                <a:ext cx="241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F</a:t>
                </a:r>
              </a:p>
            </p:txBody>
          </p:sp>
          <p:sp>
            <p:nvSpPr>
              <p:cNvPr id="262196" name="Oval 52"/>
              <p:cNvSpPr>
                <a:spLocks noChangeArrowheads="1"/>
              </p:cNvSpPr>
              <p:nvPr/>
            </p:nvSpPr>
            <p:spPr bwMode="auto">
              <a:xfrm>
                <a:off x="578" y="3312"/>
                <a:ext cx="241" cy="19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D</a:t>
                </a:r>
              </a:p>
            </p:txBody>
          </p:sp>
          <p:sp>
            <p:nvSpPr>
              <p:cNvPr id="262197" name="Oval 53"/>
              <p:cNvSpPr>
                <a:spLocks noChangeArrowheads="1"/>
              </p:cNvSpPr>
              <p:nvPr/>
            </p:nvSpPr>
            <p:spPr bwMode="auto">
              <a:xfrm>
                <a:off x="1152" y="3312"/>
                <a:ext cx="241" cy="19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F</a:t>
                </a:r>
              </a:p>
            </p:txBody>
          </p:sp>
          <p:sp>
            <p:nvSpPr>
              <p:cNvPr id="262198" name="Oval 54"/>
              <p:cNvSpPr>
                <a:spLocks noChangeArrowheads="1"/>
              </p:cNvSpPr>
              <p:nvPr/>
            </p:nvSpPr>
            <p:spPr bwMode="auto">
              <a:xfrm>
                <a:off x="1776" y="3312"/>
                <a:ext cx="241" cy="19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B</a:t>
                </a:r>
              </a:p>
            </p:txBody>
          </p:sp>
          <p:sp>
            <p:nvSpPr>
              <p:cNvPr id="262199" name="Oval 55"/>
              <p:cNvSpPr>
                <a:spLocks noChangeArrowheads="1"/>
              </p:cNvSpPr>
              <p:nvPr/>
            </p:nvSpPr>
            <p:spPr bwMode="auto">
              <a:xfrm>
                <a:off x="2400" y="3312"/>
                <a:ext cx="241" cy="19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F</a:t>
                </a:r>
              </a:p>
            </p:txBody>
          </p:sp>
          <p:sp>
            <p:nvSpPr>
              <p:cNvPr id="262200" name="Oval 56"/>
              <p:cNvSpPr>
                <a:spLocks noChangeArrowheads="1"/>
              </p:cNvSpPr>
              <p:nvPr/>
            </p:nvSpPr>
            <p:spPr bwMode="auto">
              <a:xfrm>
                <a:off x="3216" y="3312"/>
                <a:ext cx="240" cy="19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C</a:t>
                </a:r>
              </a:p>
            </p:txBody>
          </p:sp>
          <p:sp>
            <p:nvSpPr>
              <p:cNvPr id="262201" name="Oval 57"/>
              <p:cNvSpPr>
                <a:spLocks noChangeArrowheads="1"/>
              </p:cNvSpPr>
              <p:nvPr/>
            </p:nvSpPr>
            <p:spPr bwMode="auto">
              <a:xfrm>
                <a:off x="3697" y="3312"/>
                <a:ext cx="241" cy="19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E</a:t>
                </a:r>
              </a:p>
            </p:txBody>
          </p:sp>
          <p:sp>
            <p:nvSpPr>
              <p:cNvPr id="262202" name="Oval 58"/>
              <p:cNvSpPr>
                <a:spLocks noChangeArrowheads="1"/>
              </p:cNvSpPr>
              <p:nvPr/>
            </p:nvSpPr>
            <p:spPr bwMode="auto">
              <a:xfrm>
                <a:off x="4368" y="3312"/>
                <a:ext cx="240" cy="19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A</a:t>
                </a:r>
              </a:p>
            </p:txBody>
          </p:sp>
          <p:sp>
            <p:nvSpPr>
              <p:cNvPr id="262203" name="Oval 59"/>
              <p:cNvSpPr>
                <a:spLocks noChangeArrowheads="1"/>
              </p:cNvSpPr>
              <p:nvPr/>
            </p:nvSpPr>
            <p:spPr bwMode="auto">
              <a:xfrm>
                <a:off x="4848" y="3312"/>
                <a:ext cx="240" cy="19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C</a:t>
                </a:r>
              </a:p>
            </p:txBody>
          </p:sp>
          <p:sp>
            <p:nvSpPr>
              <p:cNvPr id="262204" name="Oval 60"/>
              <p:cNvSpPr>
                <a:spLocks noChangeArrowheads="1"/>
              </p:cNvSpPr>
              <p:nvPr/>
            </p:nvSpPr>
            <p:spPr bwMode="auto">
              <a:xfrm>
                <a:off x="5280" y="3312"/>
                <a:ext cx="240" cy="191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omic Sans MS" charset="0"/>
                  </a:rPr>
                  <a:t>G</a:t>
                </a:r>
              </a:p>
            </p:txBody>
          </p:sp>
          <p:sp>
            <p:nvSpPr>
              <p:cNvPr id="262205" name="Oval 61"/>
              <p:cNvSpPr>
                <a:spLocks noChangeArrowheads="1"/>
              </p:cNvSpPr>
              <p:nvPr/>
            </p:nvSpPr>
            <p:spPr bwMode="auto">
              <a:xfrm>
                <a:off x="1152" y="3696"/>
                <a:ext cx="241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omic Sans MS" charset="0"/>
                  </a:rPr>
                  <a:t>G</a:t>
                </a:r>
              </a:p>
            </p:txBody>
          </p:sp>
          <p:sp>
            <p:nvSpPr>
              <p:cNvPr id="262206" name="Oval 62"/>
              <p:cNvSpPr>
                <a:spLocks noChangeArrowheads="1"/>
              </p:cNvSpPr>
              <p:nvPr/>
            </p:nvSpPr>
            <p:spPr bwMode="auto">
              <a:xfrm>
                <a:off x="1776" y="3696"/>
                <a:ext cx="241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C</a:t>
                </a:r>
              </a:p>
            </p:txBody>
          </p:sp>
          <p:sp>
            <p:nvSpPr>
              <p:cNvPr id="262207" name="Oval 63"/>
              <p:cNvSpPr>
                <a:spLocks noChangeArrowheads="1"/>
              </p:cNvSpPr>
              <p:nvPr/>
            </p:nvSpPr>
            <p:spPr bwMode="auto">
              <a:xfrm>
                <a:off x="2400" y="3696"/>
                <a:ext cx="241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omic Sans MS" charset="0"/>
                  </a:rPr>
                  <a:t>G</a:t>
                </a:r>
              </a:p>
            </p:txBody>
          </p:sp>
          <p:sp>
            <p:nvSpPr>
              <p:cNvPr id="262208" name="Oval 64"/>
              <p:cNvSpPr>
                <a:spLocks noChangeArrowheads="1"/>
              </p:cNvSpPr>
              <p:nvPr/>
            </p:nvSpPr>
            <p:spPr bwMode="auto">
              <a:xfrm>
                <a:off x="3697" y="3696"/>
                <a:ext cx="241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F</a:t>
                </a:r>
              </a:p>
            </p:txBody>
          </p:sp>
          <p:sp>
            <p:nvSpPr>
              <p:cNvPr id="262209" name="Oval 65"/>
              <p:cNvSpPr>
                <a:spLocks noChangeArrowheads="1"/>
              </p:cNvSpPr>
              <p:nvPr/>
            </p:nvSpPr>
            <p:spPr bwMode="auto">
              <a:xfrm>
                <a:off x="3697" y="4032"/>
                <a:ext cx="241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omic Sans MS" charset="0"/>
                  </a:rPr>
                  <a:t>G</a:t>
                </a:r>
              </a:p>
            </p:txBody>
          </p:sp>
          <p:cxnSp>
            <p:nvCxnSpPr>
              <p:cNvPr id="71719" name="AutoShape 66"/>
              <p:cNvCxnSpPr>
                <a:cxnSpLocks noChangeShapeType="1"/>
                <a:stCxn id="262183" idx="2"/>
                <a:endCxn id="262184" idx="6"/>
              </p:cNvCxnSpPr>
              <p:nvPr/>
            </p:nvCxnSpPr>
            <p:spPr bwMode="auto">
              <a:xfrm flipH="1">
                <a:off x="1536" y="2016"/>
                <a:ext cx="120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20" name="AutoShape 67"/>
              <p:cNvCxnSpPr>
                <a:cxnSpLocks noChangeShapeType="1"/>
                <a:stCxn id="262183" idx="6"/>
                <a:endCxn id="262185" idx="2"/>
              </p:cNvCxnSpPr>
              <p:nvPr/>
            </p:nvCxnSpPr>
            <p:spPr bwMode="auto">
              <a:xfrm>
                <a:off x="2976" y="2016"/>
                <a:ext cx="1392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21" name="AutoShape 68"/>
              <p:cNvCxnSpPr>
                <a:cxnSpLocks noChangeShapeType="1"/>
                <a:stCxn id="262184" idx="2"/>
                <a:endCxn id="262186" idx="7"/>
              </p:cNvCxnSpPr>
              <p:nvPr/>
            </p:nvCxnSpPr>
            <p:spPr bwMode="auto">
              <a:xfrm flipH="1">
                <a:off x="589" y="2208"/>
                <a:ext cx="707" cy="3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22" name="AutoShape 69"/>
              <p:cNvCxnSpPr>
                <a:cxnSpLocks noChangeShapeType="1"/>
                <a:stCxn id="262184" idx="5"/>
                <a:endCxn id="262187" idx="1"/>
              </p:cNvCxnSpPr>
              <p:nvPr/>
            </p:nvCxnSpPr>
            <p:spPr bwMode="auto">
              <a:xfrm>
                <a:off x="1501" y="2276"/>
                <a:ext cx="406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23" name="AutoShape 70"/>
              <p:cNvCxnSpPr>
                <a:cxnSpLocks noChangeShapeType="1"/>
                <a:stCxn id="262185" idx="3"/>
                <a:endCxn id="262189" idx="7"/>
              </p:cNvCxnSpPr>
              <p:nvPr/>
            </p:nvCxnSpPr>
            <p:spPr bwMode="auto">
              <a:xfrm flipH="1">
                <a:off x="3853" y="2276"/>
                <a:ext cx="550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24" name="AutoShape 71"/>
              <p:cNvCxnSpPr>
                <a:cxnSpLocks noChangeShapeType="1"/>
                <a:stCxn id="262185" idx="5"/>
                <a:endCxn id="262188" idx="1"/>
              </p:cNvCxnSpPr>
              <p:nvPr/>
            </p:nvCxnSpPr>
            <p:spPr bwMode="auto">
              <a:xfrm>
                <a:off x="4573" y="2276"/>
                <a:ext cx="598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25" name="AutoShape 72"/>
              <p:cNvCxnSpPr>
                <a:cxnSpLocks noChangeShapeType="1"/>
                <a:stCxn id="262186" idx="3"/>
                <a:endCxn id="262190" idx="0"/>
              </p:cNvCxnSpPr>
              <p:nvPr/>
            </p:nvCxnSpPr>
            <p:spPr bwMode="auto">
              <a:xfrm flipH="1">
                <a:off x="312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26" name="AutoShape 73"/>
              <p:cNvCxnSpPr>
                <a:cxnSpLocks noChangeShapeType="1"/>
                <a:stCxn id="262186" idx="5"/>
                <a:endCxn id="262191" idx="1"/>
              </p:cNvCxnSpPr>
              <p:nvPr/>
            </p:nvCxnSpPr>
            <p:spPr bwMode="auto">
              <a:xfrm>
                <a:off x="589" y="2660"/>
                <a:ext cx="310" cy="29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27" name="AutoShape 74"/>
              <p:cNvCxnSpPr>
                <a:cxnSpLocks noChangeShapeType="1"/>
                <a:stCxn id="262187" idx="5"/>
                <a:endCxn id="262192" idx="0"/>
              </p:cNvCxnSpPr>
              <p:nvPr/>
            </p:nvCxnSpPr>
            <p:spPr bwMode="auto">
              <a:xfrm>
                <a:off x="2077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28" name="AutoShape 75"/>
              <p:cNvCxnSpPr>
                <a:cxnSpLocks noChangeShapeType="1"/>
                <a:stCxn id="262189" idx="3"/>
                <a:endCxn id="262193" idx="0"/>
              </p:cNvCxnSpPr>
              <p:nvPr/>
            </p:nvCxnSpPr>
            <p:spPr bwMode="auto">
              <a:xfrm flipH="1">
                <a:off x="3576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29" name="AutoShape 76"/>
              <p:cNvCxnSpPr>
                <a:cxnSpLocks noChangeShapeType="1"/>
                <a:stCxn id="262188" idx="3"/>
                <a:endCxn id="262194" idx="7"/>
              </p:cNvCxnSpPr>
              <p:nvPr/>
            </p:nvCxnSpPr>
            <p:spPr bwMode="auto">
              <a:xfrm flipH="1">
                <a:off x="4957" y="2660"/>
                <a:ext cx="214" cy="29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30" name="AutoShape 77"/>
              <p:cNvCxnSpPr>
                <a:cxnSpLocks noChangeShapeType="1"/>
                <a:stCxn id="262188" idx="4"/>
                <a:endCxn id="262195" idx="0"/>
              </p:cNvCxnSpPr>
              <p:nvPr/>
            </p:nvCxnSpPr>
            <p:spPr bwMode="auto">
              <a:xfrm>
                <a:off x="5256" y="2688"/>
                <a:ext cx="96" cy="24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31" name="AutoShape 78"/>
              <p:cNvCxnSpPr>
                <a:cxnSpLocks noChangeShapeType="1"/>
                <a:stCxn id="262191" idx="3"/>
                <a:endCxn id="262196" idx="0"/>
              </p:cNvCxnSpPr>
              <p:nvPr/>
            </p:nvCxnSpPr>
            <p:spPr bwMode="auto">
              <a:xfrm flipH="1">
                <a:off x="696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32" name="AutoShape 79"/>
              <p:cNvCxnSpPr>
                <a:cxnSpLocks noChangeShapeType="1"/>
                <a:stCxn id="262191" idx="5"/>
                <a:endCxn id="262197" idx="0"/>
              </p:cNvCxnSpPr>
              <p:nvPr/>
            </p:nvCxnSpPr>
            <p:spPr bwMode="auto">
              <a:xfrm>
                <a:off x="1069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33" name="AutoShape 80"/>
              <p:cNvCxnSpPr>
                <a:cxnSpLocks noChangeShapeType="1"/>
                <a:stCxn id="262192" idx="3"/>
                <a:endCxn id="262198" idx="0"/>
              </p:cNvCxnSpPr>
              <p:nvPr/>
            </p:nvCxnSpPr>
            <p:spPr bwMode="auto">
              <a:xfrm flipH="1">
                <a:off x="1896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34" name="AutoShape 81"/>
              <p:cNvCxnSpPr>
                <a:cxnSpLocks noChangeShapeType="1"/>
                <a:stCxn id="262192" idx="5"/>
                <a:endCxn id="262199" idx="1"/>
              </p:cNvCxnSpPr>
              <p:nvPr/>
            </p:nvCxnSpPr>
            <p:spPr bwMode="auto">
              <a:xfrm>
                <a:off x="2269" y="3092"/>
                <a:ext cx="166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35" name="AutoShape 82"/>
              <p:cNvCxnSpPr>
                <a:cxnSpLocks noChangeShapeType="1"/>
                <a:stCxn id="262193" idx="3"/>
                <a:endCxn id="262200" idx="0"/>
              </p:cNvCxnSpPr>
              <p:nvPr/>
            </p:nvCxnSpPr>
            <p:spPr bwMode="auto">
              <a:xfrm flipH="1">
                <a:off x="3336" y="3092"/>
                <a:ext cx="155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36" name="AutoShape 83"/>
              <p:cNvCxnSpPr>
                <a:cxnSpLocks noChangeShapeType="1"/>
                <a:stCxn id="262193" idx="5"/>
                <a:endCxn id="262201" idx="0"/>
              </p:cNvCxnSpPr>
              <p:nvPr/>
            </p:nvCxnSpPr>
            <p:spPr bwMode="auto">
              <a:xfrm>
                <a:off x="3661" y="3092"/>
                <a:ext cx="155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37" name="AutoShape 84"/>
              <p:cNvCxnSpPr>
                <a:cxnSpLocks noChangeShapeType="1"/>
                <a:stCxn id="262194" idx="3"/>
                <a:endCxn id="262202" idx="7"/>
              </p:cNvCxnSpPr>
              <p:nvPr/>
            </p:nvCxnSpPr>
            <p:spPr bwMode="auto">
              <a:xfrm flipH="1">
                <a:off x="4573" y="3092"/>
                <a:ext cx="214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38" name="AutoShape 85"/>
              <p:cNvCxnSpPr>
                <a:cxnSpLocks noChangeShapeType="1"/>
                <a:stCxn id="262194" idx="4"/>
                <a:endCxn id="262203" idx="0"/>
              </p:cNvCxnSpPr>
              <p:nvPr/>
            </p:nvCxnSpPr>
            <p:spPr bwMode="auto">
              <a:xfrm>
                <a:off x="4872" y="3120"/>
                <a:ext cx="96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39" name="AutoShape 86"/>
              <p:cNvCxnSpPr>
                <a:cxnSpLocks noChangeShapeType="1"/>
                <a:stCxn id="262195" idx="4"/>
                <a:endCxn id="262204" idx="0"/>
              </p:cNvCxnSpPr>
              <p:nvPr/>
            </p:nvCxnSpPr>
            <p:spPr bwMode="auto">
              <a:xfrm>
                <a:off x="5352" y="3120"/>
                <a:ext cx="48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40" name="AutoShape 87"/>
              <p:cNvCxnSpPr>
                <a:cxnSpLocks noChangeShapeType="1"/>
                <a:stCxn id="262197" idx="4"/>
                <a:endCxn id="262205" idx="0"/>
              </p:cNvCxnSpPr>
              <p:nvPr/>
            </p:nvCxnSpPr>
            <p:spPr bwMode="auto">
              <a:xfrm>
                <a:off x="1272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41" name="AutoShape 88"/>
              <p:cNvCxnSpPr>
                <a:cxnSpLocks noChangeShapeType="1"/>
                <a:stCxn id="262198" idx="4"/>
                <a:endCxn id="262206" idx="0"/>
              </p:cNvCxnSpPr>
              <p:nvPr/>
            </p:nvCxnSpPr>
            <p:spPr bwMode="auto">
              <a:xfrm>
                <a:off x="1896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42" name="AutoShape 89"/>
              <p:cNvCxnSpPr>
                <a:cxnSpLocks noChangeShapeType="1"/>
                <a:stCxn id="262199" idx="4"/>
                <a:endCxn id="262207" idx="0"/>
              </p:cNvCxnSpPr>
              <p:nvPr/>
            </p:nvCxnSpPr>
            <p:spPr bwMode="auto">
              <a:xfrm>
                <a:off x="2520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43" name="AutoShape 90"/>
              <p:cNvCxnSpPr>
                <a:cxnSpLocks noChangeShapeType="1"/>
                <a:stCxn id="262201" idx="4"/>
                <a:endCxn id="262208" idx="0"/>
              </p:cNvCxnSpPr>
              <p:nvPr/>
            </p:nvCxnSpPr>
            <p:spPr bwMode="auto">
              <a:xfrm>
                <a:off x="3816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44" name="AutoShape 91"/>
              <p:cNvCxnSpPr>
                <a:cxnSpLocks noChangeShapeType="1"/>
                <a:stCxn id="262208" idx="4"/>
                <a:endCxn id="262209" idx="0"/>
              </p:cNvCxnSpPr>
              <p:nvPr/>
            </p:nvCxnSpPr>
            <p:spPr bwMode="auto">
              <a:xfrm>
                <a:off x="3816" y="3888"/>
                <a:ext cx="0" cy="14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62236" name="Text Box 92"/>
              <p:cNvSpPr txBox="1">
                <a:spLocks noChangeArrowheads="1"/>
              </p:cNvSpPr>
              <p:nvPr/>
            </p:nvSpPr>
            <p:spPr bwMode="auto">
              <a:xfrm>
                <a:off x="1975" y="1994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3</a:t>
                </a:r>
              </a:p>
            </p:txBody>
          </p:sp>
          <p:sp>
            <p:nvSpPr>
              <p:cNvPr id="262237" name="Text Box 93"/>
              <p:cNvSpPr txBox="1">
                <a:spLocks noChangeArrowheads="1"/>
              </p:cNvSpPr>
              <p:nvPr/>
            </p:nvSpPr>
            <p:spPr bwMode="auto">
              <a:xfrm>
                <a:off x="1248" y="3531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3</a:t>
                </a:r>
              </a:p>
            </p:txBody>
          </p:sp>
          <p:sp>
            <p:nvSpPr>
              <p:cNvPr id="262238" name="Text Box 94"/>
              <p:cNvSpPr txBox="1">
                <a:spLocks noChangeArrowheads="1"/>
              </p:cNvSpPr>
              <p:nvPr/>
            </p:nvSpPr>
            <p:spPr bwMode="auto">
              <a:xfrm>
                <a:off x="2497" y="3531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3</a:t>
                </a:r>
              </a:p>
            </p:txBody>
          </p:sp>
          <p:sp>
            <p:nvSpPr>
              <p:cNvPr id="262239" name="Text Box 95"/>
              <p:cNvSpPr txBox="1">
                <a:spLocks noChangeArrowheads="1"/>
              </p:cNvSpPr>
              <p:nvPr/>
            </p:nvSpPr>
            <p:spPr bwMode="auto">
              <a:xfrm>
                <a:off x="3848" y="3914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3</a:t>
                </a:r>
              </a:p>
            </p:txBody>
          </p:sp>
          <p:sp>
            <p:nvSpPr>
              <p:cNvPr id="262240" name="Text Box 96"/>
              <p:cNvSpPr txBox="1">
                <a:spLocks noChangeArrowheads="1"/>
              </p:cNvSpPr>
              <p:nvPr/>
            </p:nvSpPr>
            <p:spPr bwMode="auto">
              <a:xfrm>
                <a:off x="5382" y="3148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3</a:t>
                </a:r>
              </a:p>
            </p:txBody>
          </p:sp>
          <p:sp>
            <p:nvSpPr>
              <p:cNvPr id="262241" name="Text Box 97"/>
              <p:cNvSpPr txBox="1">
                <a:spLocks noChangeArrowheads="1"/>
              </p:cNvSpPr>
              <p:nvPr/>
            </p:nvSpPr>
            <p:spPr bwMode="auto">
              <a:xfrm>
                <a:off x="2113" y="2715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2</a:t>
                </a:r>
                <a:endParaRPr lang="en-US" sz="12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endParaRPr>
              </a:p>
            </p:txBody>
          </p:sp>
          <p:sp>
            <p:nvSpPr>
              <p:cNvPr id="262242" name="Text Box 98"/>
              <p:cNvSpPr txBox="1">
                <a:spLocks noChangeArrowheads="1"/>
              </p:cNvSpPr>
              <p:nvPr/>
            </p:nvSpPr>
            <p:spPr bwMode="auto">
              <a:xfrm>
                <a:off x="625" y="3052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2</a:t>
                </a:r>
                <a:endParaRPr lang="en-US" sz="12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endParaRPr>
              </a:p>
            </p:txBody>
          </p:sp>
          <p:sp>
            <p:nvSpPr>
              <p:cNvPr id="262243" name="Text Box 99"/>
              <p:cNvSpPr txBox="1">
                <a:spLocks noChangeArrowheads="1"/>
              </p:cNvSpPr>
              <p:nvPr/>
            </p:nvSpPr>
            <p:spPr bwMode="auto">
              <a:xfrm>
                <a:off x="4800" y="2235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2</a:t>
                </a:r>
                <a:endParaRPr lang="en-US" sz="12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endParaRPr>
              </a:p>
            </p:txBody>
          </p:sp>
          <p:sp>
            <p:nvSpPr>
              <p:cNvPr id="262244" name="Text Box 100"/>
              <p:cNvSpPr txBox="1">
                <a:spLocks noChangeArrowheads="1"/>
              </p:cNvSpPr>
              <p:nvPr/>
            </p:nvSpPr>
            <p:spPr bwMode="auto">
              <a:xfrm>
                <a:off x="819" y="2186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45" name="Text Box 101"/>
              <p:cNvSpPr txBox="1">
                <a:spLocks noChangeArrowheads="1"/>
              </p:cNvSpPr>
              <p:nvPr/>
            </p:nvSpPr>
            <p:spPr bwMode="auto">
              <a:xfrm>
                <a:off x="3408" y="2715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46" name="Text Box 102"/>
              <p:cNvSpPr txBox="1">
                <a:spLocks noChangeArrowheads="1"/>
              </p:cNvSpPr>
              <p:nvPr/>
            </p:nvSpPr>
            <p:spPr bwMode="auto">
              <a:xfrm>
                <a:off x="4464" y="3099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47" name="Text Box 103"/>
              <p:cNvSpPr txBox="1">
                <a:spLocks noChangeArrowheads="1"/>
              </p:cNvSpPr>
              <p:nvPr/>
            </p:nvSpPr>
            <p:spPr bwMode="auto">
              <a:xfrm>
                <a:off x="3223" y="3099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48" name="Text Box 104"/>
              <p:cNvSpPr txBox="1">
                <a:spLocks noChangeArrowheads="1"/>
              </p:cNvSpPr>
              <p:nvPr/>
            </p:nvSpPr>
            <p:spPr bwMode="auto">
              <a:xfrm>
                <a:off x="1833" y="3531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49" name="Text Box 105"/>
              <p:cNvSpPr txBox="1">
                <a:spLocks noChangeArrowheads="1"/>
              </p:cNvSpPr>
              <p:nvPr/>
            </p:nvSpPr>
            <p:spPr bwMode="auto">
              <a:xfrm>
                <a:off x="4896" y="3099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50" name="Text Box 106"/>
              <p:cNvSpPr txBox="1">
                <a:spLocks noChangeArrowheads="1"/>
              </p:cNvSpPr>
              <p:nvPr/>
            </p:nvSpPr>
            <p:spPr bwMode="auto">
              <a:xfrm>
                <a:off x="1106" y="3052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51" name="Text Box 107"/>
              <p:cNvSpPr txBox="1">
                <a:spLocks noChangeArrowheads="1"/>
              </p:cNvSpPr>
              <p:nvPr/>
            </p:nvSpPr>
            <p:spPr bwMode="auto">
              <a:xfrm>
                <a:off x="3793" y="3531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52" name="Text Box 108"/>
              <p:cNvSpPr txBox="1">
                <a:spLocks noChangeArrowheads="1"/>
              </p:cNvSpPr>
              <p:nvPr/>
            </p:nvSpPr>
            <p:spPr bwMode="auto">
              <a:xfrm>
                <a:off x="5287" y="2715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53" name="Text Box 109"/>
              <p:cNvSpPr txBox="1">
                <a:spLocks noChangeArrowheads="1"/>
              </p:cNvSpPr>
              <p:nvPr/>
            </p:nvSpPr>
            <p:spPr bwMode="auto">
              <a:xfrm>
                <a:off x="3600" y="1947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54" name="Text Box 110"/>
              <p:cNvSpPr txBox="1">
                <a:spLocks noChangeArrowheads="1"/>
              </p:cNvSpPr>
              <p:nvPr/>
            </p:nvSpPr>
            <p:spPr bwMode="auto">
              <a:xfrm>
                <a:off x="143" y="2666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55" name="Text Box 111"/>
              <p:cNvSpPr txBox="1">
                <a:spLocks noChangeArrowheads="1"/>
              </p:cNvSpPr>
              <p:nvPr/>
            </p:nvSpPr>
            <p:spPr bwMode="auto">
              <a:xfrm>
                <a:off x="2304" y="3099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56" name="Text Box 112"/>
              <p:cNvSpPr txBox="1">
                <a:spLocks noChangeArrowheads="1"/>
              </p:cNvSpPr>
              <p:nvPr/>
            </p:nvSpPr>
            <p:spPr bwMode="auto">
              <a:xfrm>
                <a:off x="3896" y="2283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5</a:t>
                </a:r>
              </a:p>
            </p:txBody>
          </p:sp>
          <p:sp>
            <p:nvSpPr>
              <p:cNvPr id="262257" name="Text Box 113"/>
              <p:cNvSpPr txBox="1">
                <a:spLocks noChangeArrowheads="1"/>
              </p:cNvSpPr>
              <p:nvPr/>
            </p:nvSpPr>
            <p:spPr bwMode="auto">
              <a:xfrm>
                <a:off x="1680" y="2283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5</a:t>
                </a:r>
              </a:p>
            </p:txBody>
          </p:sp>
          <p:sp>
            <p:nvSpPr>
              <p:cNvPr id="262258" name="Text Box 114"/>
              <p:cNvSpPr txBox="1">
                <a:spLocks noChangeArrowheads="1"/>
              </p:cNvSpPr>
              <p:nvPr/>
            </p:nvSpPr>
            <p:spPr bwMode="auto">
              <a:xfrm>
                <a:off x="720" y="2695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5</a:t>
                </a:r>
              </a:p>
            </p:txBody>
          </p:sp>
          <p:sp>
            <p:nvSpPr>
              <p:cNvPr id="262259" name="Text Box 115"/>
              <p:cNvSpPr txBox="1">
                <a:spLocks noChangeArrowheads="1"/>
              </p:cNvSpPr>
              <p:nvPr/>
            </p:nvSpPr>
            <p:spPr bwMode="auto">
              <a:xfrm>
                <a:off x="4854" y="2695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5</a:t>
                </a:r>
              </a:p>
            </p:txBody>
          </p:sp>
          <p:sp>
            <p:nvSpPr>
              <p:cNvPr id="262260" name="Text Box 116"/>
              <p:cNvSpPr txBox="1">
                <a:spLocks noChangeArrowheads="1"/>
              </p:cNvSpPr>
              <p:nvPr/>
            </p:nvSpPr>
            <p:spPr bwMode="auto">
              <a:xfrm>
                <a:off x="3704" y="3099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5</a:t>
                </a:r>
              </a:p>
            </p:txBody>
          </p:sp>
          <p:sp>
            <p:nvSpPr>
              <p:cNvPr id="262261" name="Text Box 117"/>
              <p:cNvSpPr txBox="1">
                <a:spLocks noChangeArrowheads="1"/>
              </p:cNvSpPr>
              <p:nvPr/>
            </p:nvSpPr>
            <p:spPr bwMode="auto">
              <a:xfrm>
                <a:off x="1822" y="3052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5</a:t>
                </a:r>
              </a:p>
            </p:txBody>
          </p:sp>
        </p:grpSp>
      </p:grpSp>
      <p:sp>
        <p:nvSpPr>
          <p:cNvPr id="71688" name="Text Box 119"/>
          <p:cNvSpPr txBox="1">
            <a:spLocks noChangeArrowheads="1"/>
          </p:cNvSpPr>
          <p:nvPr/>
        </p:nvSpPr>
        <p:spPr bwMode="auto">
          <a:xfrm>
            <a:off x="1250156" y="1362076"/>
            <a:ext cx="16935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0066FF"/>
                </a:solidFill>
                <a:latin typeface="Tahoma" charset="0"/>
              </a:rPr>
              <a:t>Problem Space</a:t>
            </a:r>
          </a:p>
        </p:txBody>
      </p:sp>
      <p:sp>
        <p:nvSpPr>
          <p:cNvPr id="71689" name="Text Box 120"/>
          <p:cNvSpPr txBox="1">
            <a:spLocks noChangeArrowheads="1"/>
          </p:cNvSpPr>
          <p:nvPr/>
        </p:nvSpPr>
        <p:spPr bwMode="auto">
          <a:xfrm>
            <a:off x="1257300" y="2790825"/>
            <a:ext cx="132209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rgbClr val="0066FF"/>
                </a:solidFill>
                <a:latin typeface="Tahoma" charset="0"/>
              </a:rPr>
              <a:t>Associated</a:t>
            </a:r>
          </a:p>
          <a:p>
            <a:r>
              <a:rPr lang="en-US" sz="1800">
                <a:solidFill>
                  <a:srgbClr val="0066FF"/>
                </a:solidFill>
                <a:latin typeface="Tahoma" charset="0"/>
              </a:rPr>
              <a:t>loop-free</a:t>
            </a:r>
          </a:p>
          <a:p>
            <a:r>
              <a:rPr lang="en-US" sz="1800">
                <a:solidFill>
                  <a:srgbClr val="0066FF"/>
                </a:solidFill>
                <a:latin typeface="Tahoma" charset="0"/>
              </a:rPr>
              <a:t>search tree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D28DC3-118F-0145-A327-64C62E7E0236}"/>
              </a:ext>
            </a:extLst>
          </p:cNvPr>
          <p:cNvSpPr txBox="1"/>
          <p:nvPr/>
        </p:nvSpPr>
        <p:spPr>
          <a:xfrm>
            <a:off x="7721600" y="250092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frontier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7F5E-EB8A-2C43-B417-A9B425085EF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747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283EBD1-BBAC-064A-A666-0CE843899E66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43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Depth-first search</a:t>
            </a:r>
          </a:p>
        </p:txBody>
      </p:sp>
      <p:pic>
        <p:nvPicPr>
          <p:cNvPr id="143365" name="Picture 3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/>
          <a:stretch>
            <a:fillRect/>
          </a:stretch>
        </p:blipFill>
        <p:spPr bwMode="auto">
          <a:xfrm>
            <a:off x="1428750" y="971550"/>
            <a:ext cx="5886450" cy="162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80BE98-4217-1B45-8399-8CE944D1607B}"/>
              </a:ext>
            </a:extLst>
          </p:cNvPr>
          <p:cNvSpPr txBox="1"/>
          <p:nvPr/>
        </p:nvSpPr>
        <p:spPr>
          <a:xfrm>
            <a:off x="5181600" y="895350"/>
            <a:ext cx="2000869" cy="4001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“last-in, first-out”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9FF7614-56CF-914D-898C-75E64072ADB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44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 First Search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ED97DB-1CC8-FC40-AEC1-72FE322C8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1" y="933450"/>
            <a:ext cx="3484780" cy="38671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1253984-6A01-B045-AF14-2067A896EBE6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45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Romania with step costs in km</a:t>
            </a:r>
          </a:p>
        </p:txBody>
      </p:sp>
      <p:graphicFrame>
        <p:nvGraphicFramePr>
          <p:cNvPr id="145410" name="Object 2"/>
          <p:cNvGraphicFramePr>
            <a:graphicFrameLocks noChangeAspect="1"/>
          </p:cNvGraphicFramePr>
          <p:nvPr/>
        </p:nvGraphicFramePr>
        <p:xfrm>
          <a:off x="1143000" y="1182291"/>
          <a:ext cx="6858000" cy="3389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21" name="Image" r:id="rId3" imgW="13266502" imgH="6557007" progId="">
                  <p:embed/>
                </p:oleObj>
              </mc:Choice>
              <mc:Fallback>
                <p:oleObj name="Image" r:id="rId3" imgW="13266502" imgH="6557007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182291"/>
                        <a:ext cx="6858000" cy="33897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DE7D66E-4C15-FE48-9519-203762760C2A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46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Depth-first search</a:t>
            </a:r>
          </a:p>
        </p:txBody>
      </p:sp>
      <p:pic>
        <p:nvPicPr>
          <p:cNvPr id="146437" name="Picture 4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/>
          <a:stretch>
            <a:fillRect/>
          </a:stretch>
        </p:blipFill>
        <p:spPr bwMode="auto">
          <a:xfrm>
            <a:off x="3657600" y="1762125"/>
            <a:ext cx="2357438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FF22A3C-F475-D549-8CC8-9385A3BA29F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47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Depth-first search</a:t>
            </a:r>
          </a:p>
        </p:txBody>
      </p:sp>
      <p:pic>
        <p:nvPicPr>
          <p:cNvPr id="147461" name="Picture 3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/>
          <a:stretch>
            <a:fillRect/>
          </a:stretch>
        </p:blipFill>
        <p:spPr bwMode="auto">
          <a:xfrm>
            <a:off x="2743200" y="1839517"/>
            <a:ext cx="3257550" cy="1669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DF34256-7172-EF40-B91D-99E16F5DD250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148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Depth-first search</a:t>
            </a:r>
          </a:p>
        </p:txBody>
      </p:sp>
      <p:pic>
        <p:nvPicPr>
          <p:cNvPr id="148485" name="Picture 3"/>
          <p:cNvPicPr>
            <a:picLocks noChangeAspect="1" noChangeArrowheads="1"/>
          </p:cNvPicPr>
          <p:nvPr/>
        </p:nvPicPr>
        <p:blipFill>
          <a:blip r:embed="rId2">
            <a:lum contrast="12000"/>
          </a:blip>
          <a:srcRect/>
          <a:stretch>
            <a:fillRect/>
          </a:stretch>
        </p:blipFill>
        <p:spPr bwMode="auto">
          <a:xfrm>
            <a:off x="1828800" y="1852612"/>
            <a:ext cx="5757863" cy="300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EB96531-22B4-CA49-ADE4-CE885C4832BE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149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depth-first search</a:t>
            </a:r>
          </a:p>
        </p:txBody>
      </p:sp>
      <p:sp>
        <p:nvSpPr>
          <p:cNvPr id="149509" name="Rectangle 3"/>
          <p:cNvSpPr>
            <a:spLocks noChangeArrowheads="1"/>
          </p:cNvSpPr>
          <p:nvPr/>
        </p:nvSpPr>
        <p:spPr bwMode="auto">
          <a:xfrm>
            <a:off x="1485900" y="971550"/>
            <a:ext cx="74295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500" dirty="0">
                <a:latin typeface="Tahoma" charset="0"/>
              </a:rPr>
              <a:t>Completeness: 	</a:t>
            </a:r>
            <a:r>
              <a:rPr kumimoji="1" lang="en-US" sz="1500" dirty="0">
                <a:solidFill>
                  <a:srgbClr val="FF0000"/>
                </a:solidFill>
                <a:latin typeface="Tahoma" charset="0"/>
              </a:rPr>
              <a:t>No</a:t>
            </a:r>
            <a:r>
              <a:rPr kumimoji="1" lang="en-US" sz="1500" dirty="0">
                <a:latin typeface="Tahoma" charset="0"/>
              </a:rPr>
              <a:t>, fails in infinite state-space (yes if finite	state space)</a:t>
            </a:r>
            <a:endParaRPr kumimoji="1" lang="en-US" sz="1500" i="1" dirty="0">
              <a:latin typeface="Tahoma" charset="0"/>
            </a:endParaRP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500" dirty="0">
                <a:latin typeface="Tahoma" charset="0"/>
              </a:rPr>
              <a:t>Time complexity:	</a:t>
            </a:r>
            <a:r>
              <a:rPr kumimoji="1" lang="en-US" sz="1500" i="1" dirty="0">
                <a:latin typeface="Tahoma" charset="0"/>
              </a:rPr>
              <a:t>O(b </a:t>
            </a:r>
            <a:r>
              <a:rPr kumimoji="1" lang="en-US" sz="1500" i="1" baseline="30000" dirty="0">
                <a:latin typeface="Tahoma" charset="0"/>
              </a:rPr>
              <a:t>m</a:t>
            </a:r>
            <a:r>
              <a:rPr kumimoji="1" lang="en-US" sz="1500" i="1" dirty="0">
                <a:latin typeface="Tahoma" charset="0"/>
              </a:rPr>
              <a:t>)</a:t>
            </a:r>
            <a:endParaRPr kumimoji="1" lang="en-US" sz="1500" dirty="0">
              <a:latin typeface="Tahoma" charset="0"/>
            </a:endParaRP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500" dirty="0">
                <a:latin typeface="Tahoma" charset="0"/>
              </a:rPr>
              <a:t>Space complexity:	</a:t>
            </a:r>
            <a:r>
              <a:rPr kumimoji="1" lang="en-US" sz="1500" i="1" dirty="0">
                <a:latin typeface="Tahoma" charset="0"/>
              </a:rPr>
              <a:t>O(</a:t>
            </a:r>
            <a:r>
              <a:rPr kumimoji="1" lang="en-US" sz="1500" i="1" dirty="0" err="1">
                <a:latin typeface="Tahoma" charset="0"/>
              </a:rPr>
              <a:t>bm</a:t>
            </a:r>
            <a:r>
              <a:rPr kumimoji="1" lang="en-US" sz="1500" i="1" dirty="0">
                <a:latin typeface="Tahoma" charset="0"/>
              </a:rPr>
              <a:t>)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500" dirty="0">
                <a:latin typeface="Tahoma" charset="0"/>
              </a:rPr>
              <a:t>Optimality:	No</a:t>
            </a:r>
          </a:p>
        </p:txBody>
      </p:sp>
      <p:sp>
        <p:nvSpPr>
          <p:cNvPr id="149510" name="Rectangle 4"/>
          <p:cNvSpPr>
            <a:spLocks noChangeArrowheads="1"/>
          </p:cNvSpPr>
          <p:nvPr/>
        </p:nvSpPr>
        <p:spPr bwMode="auto">
          <a:xfrm>
            <a:off x="1485900" y="3257551"/>
            <a:ext cx="485775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r>
              <a:rPr kumimoji="1" lang="en-US" sz="1500">
                <a:latin typeface="Tahoma" charset="0"/>
              </a:rPr>
              <a:t>Remember: </a:t>
            </a:r>
          </a:p>
          <a:p>
            <a:pPr>
              <a:spcBef>
                <a:spcPct val="50000"/>
              </a:spcBef>
              <a:buClr>
                <a:schemeClr val="tx1"/>
              </a:buClr>
            </a:pPr>
            <a:r>
              <a:rPr kumimoji="1" lang="en-US" sz="1500">
                <a:latin typeface="Tahoma" charset="0"/>
              </a:rPr>
              <a:t>	b = branching factor</a:t>
            </a:r>
          </a:p>
          <a:p>
            <a:pPr>
              <a:spcBef>
                <a:spcPct val="50000"/>
              </a:spcBef>
              <a:buClr>
                <a:schemeClr val="tx1"/>
              </a:buClr>
            </a:pPr>
            <a:r>
              <a:rPr kumimoji="1" lang="en-US" sz="1500">
                <a:latin typeface="Tahoma" charset="0"/>
              </a:rPr>
              <a:t>	m = max depth of search tree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ED2F55F-3E35-754B-9F29-B7AE4D8F8BBF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150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complexity of depth-first: details</a:t>
            </a:r>
          </a:p>
        </p:txBody>
      </p:sp>
      <p:sp>
        <p:nvSpPr>
          <p:cNvPr id="150533" name="Rectangle 4"/>
          <p:cNvSpPr>
            <a:spLocks noChangeArrowheads="1"/>
          </p:cNvSpPr>
          <p:nvPr/>
        </p:nvSpPr>
        <p:spPr bwMode="auto">
          <a:xfrm>
            <a:off x="1485900" y="971550"/>
            <a:ext cx="6172200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500">
                <a:latin typeface="Tahoma" charset="0"/>
              </a:rPr>
              <a:t>In the worst case: </a:t>
            </a:r>
          </a:p>
          <a:p>
            <a:pPr marL="557213" lvl="1" indent="-214313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350">
                <a:latin typeface="Tahoma" charset="0"/>
              </a:rPr>
              <a:t> the (only) goal node may be on the right-most branch, </a:t>
            </a:r>
          </a:p>
        </p:txBody>
      </p:sp>
      <p:sp>
        <p:nvSpPr>
          <p:cNvPr id="150534" name="Rectangle 5"/>
          <p:cNvSpPr>
            <a:spLocks noChangeArrowheads="1"/>
          </p:cNvSpPr>
          <p:nvPr/>
        </p:nvSpPr>
        <p:spPr bwMode="auto">
          <a:xfrm>
            <a:off x="2286000" y="1657350"/>
            <a:ext cx="4800600" cy="22288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50535" name="Line 6"/>
          <p:cNvSpPr>
            <a:spLocks noChangeShapeType="1"/>
          </p:cNvSpPr>
          <p:nvPr/>
        </p:nvSpPr>
        <p:spPr bwMode="auto">
          <a:xfrm>
            <a:off x="5257800" y="2897982"/>
            <a:ext cx="1191" cy="64531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50536" name="Line 7"/>
          <p:cNvSpPr>
            <a:spLocks noChangeShapeType="1"/>
          </p:cNvSpPr>
          <p:nvPr/>
        </p:nvSpPr>
        <p:spPr bwMode="auto">
          <a:xfrm>
            <a:off x="4629150" y="2955132"/>
            <a:ext cx="285750" cy="64531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50537" name="Line 8"/>
          <p:cNvSpPr>
            <a:spLocks noChangeShapeType="1"/>
          </p:cNvSpPr>
          <p:nvPr/>
        </p:nvSpPr>
        <p:spPr bwMode="auto">
          <a:xfrm flipH="1">
            <a:off x="4400550" y="2896791"/>
            <a:ext cx="228600" cy="70365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50538" name="Line 9"/>
          <p:cNvSpPr>
            <a:spLocks noChangeShapeType="1"/>
          </p:cNvSpPr>
          <p:nvPr/>
        </p:nvSpPr>
        <p:spPr bwMode="auto">
          <a:xfrm>
            <a:off x="3943350" y="2955132"/>
            <a:ext cx="57150" cy="64531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50539" name="Line 10"/>
          <p:cNvSpPr>
            <a:spLocks noChangeShapeType="1"/>
          </p:cNvSpPr>
          <p:nvPr/>
        </p:nvSpPr>
        <p:spPr bwMode="auto">
          <a:xfrm flipH="1">
            <a:off x="3486150" y="2896791"/>
            <a:ext cx="514350" cy="70365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50540" name="Line 11"/>
          <p:cNvSpPr>
            <a:spLocks noChangeShapeType="1"/>
          </p:cNvSpPr>
          <p:nvPr/>
        </p:nvSpPr>
        <p:spPr bwMode="auto">
          <a:xfrm flipH="1">
            <a:off x="3028950" y="2955132"/>
            <a:ext cx="228600" cy="64531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50541" name="Line 12"/>
          <p:cNvSpPr>
            <a:spLocks noChangeShapeType="1"/>
          </p:cNvSpPr>
          <p:nvPr/>
        </p:nvSpPr>
        <p:spPr bwMode="auto">
          <a:xfrm flipH="1">
            <a:off x="4629150" y="2384823"/>
            <a:ext cx="171450" cy="58697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50542" name="Line 13"/>
          <p:cNvSpPr>
            <a:spLocks noChangeShapeType="1"/>
          </p:cNvSpPr>
          <p:nvPr/>
        </p:nvSpPr>
        <p:spPr bwMode="auto">
          <a:xfrm>
            <a:off x="3886200" y="2384823"/>
            <a:ext cx="114300" cy="58697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50543" name="Line 14"/>
          <p:cNvSpPr>
            <a:spLocks noChangeShapeType="1"/>
          </p:cNvSpPr>
          <p:nvPr/>
        </p:nvSpPr>
        <p:spPr bwMode="auto">
          <a:xfrm flipH="1">
            <a:off x="2628900" y="1840707"/>
            <a:ext cx="1714500" cy="175974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50544" name="Line 15"/>
          <p:cNvSpPr>
            <a:spLocks noChangeShapeType="1"/>
          </p:cNvSpPr>
          <p:nvPr/>
        </p:nvSpPr>
        <p:spPr bwMode="auto">
          <a:xfrm>
            <a:off x="4343400" y="1840707"/>
            <a:ext cx="1428750" cy="175974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50545" name="Oval 16"/>
          <p:cNvSpPr>
            <a:spLocks noChangeArrowheads="1"/>
          </p:cNvSpPr>
          <p:nvPr/>
        </p:nvSpPr>
        <p:spPr bwMode="auto">
          <a:xfrm>
            <a:off x="4171950" y="1765698"/>
            <a:ext cx="285750" cy="23455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50546" name="Oval 17"/>
          <p:cNvSpPr>
            <a:spLocks noChangeArrowheads="1"/>
          </p:cNvSpPr>
          <p:nvPr/>
        </p:nvSpPr>
        <p:spPr bwMode="auto">
          <a:xfrm>
            <a:off x="3143250" y="2822973"/>
            <a:ext cx="285750" cy="23455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50547" name="Oval 18"/>
          <p:cNvSpPr>
            <a:spLocks noChangeArrowheads="1"/>
          </p:cNvSpPr>
          <p:nvPr/>
        </p:nvSpPr>
        <p:spPr bwMode="auto">
          <a:xfrm>
            <a:off x="3714750" y="2280048"/>
            <a:ext cx="285750" cy="23455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50548" name="Oval 19"/>
          <p:cNvSpPr>
            <a:spLocks noChangeArrowheads="1"/>
          </p:cNvSpPr>
          <p:nvPr/>
        </p:nvSpPr>
        <p:spPr bwMode="auto">
          <a:xfrm>
            <a:off x="4629150" y="2280048"/>
            <a:ext cx="285750" cy="23455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50549" name="Oval 20"/>
          <p:cNvSpPr>
            <a:spLocks noChangeArrowheads="1"/>
          </p:cNvSpPr>
          <p:nvPr/>
        </p:nvSpPr>
        <p:spPr bwMode="auto">
          <a:xfrm>
            <a:off x="5143500" y="2822973"/>
            <a:ext cx="285750" cy="23455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50550" name="Oval 21"/>
          <p:cNvSpPr>
            <a:spLocks noChangeArrowheads="1"/>
          </p:cNvSpPr>
          <p:nvPr/>
        </p:nvSpPr>
        <p:spPr bwMode="auto">
          <a:xfrm>
            <a:off x="4514850" y="2822973"/>
            <a:ext cx="285750" cy="23455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50551" name="Oval 22"/>
          <p:cNvSpPr>
            <a:spLocks noChangeArrowheads="1"/>
          </p:cNvSpPr>
          <p:nvPr/>
        </p:nvSpPr>
        <p:spPr bwMode="auto">
          <a:xfrm>
            <a:off x="3371850" y="3451623"/>
            <a:ext cx="285750" cy="23455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50552" name="Oval 23"/>
          <p:cNvSpPr>
            <a:spLocks noChangeArrowheads="1"/>
          </p:cNvSpPr>
          <p:nvPr/>
        </p:nvSpPr>
        <p:spPr bwMode="auto">
          <a:xfrm>
            <a:off x="3829050" y="2822973"/>
            <a:ext cx="285750" cy="23455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50553" name="Oval 24"/>
          <p:cNvSpPr>
            <a:spLocks noChangeArrowheads="1"/>
          </p:cNvSpPr>
          <p:nvPr/>
        </p:nvSpPr>
        <p:spPr bwMode="auto">
          <a:xfrm>
            <a:off x="5143500" y="3451623"/>
            <a:ext cx="285750" cy="23455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50554" name="Oval 25"/>
          <p:cNvSpPr>
            <a:spLocks noChangeArrowheads="1"/>
          </p:cNvSpPr>
          <p:nvPr/>
        </p:nvSpPr>
        <p:spPr bwMode="auto">
          <a:xfrm>
            <a:off x="4743450" y="3451623"/>
            <a:ext cx="285750" cy="23455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50555" name="Oval 26"/>
          <p:cNvSpPr>
            <a:spLocks noChangeArrowheads="1"/>
          </p:cNvSpPr>
          <p:nvPr/>
        </p:nvSpPr>
        <p:spPr bwMode="auto">
          <a:xfrm>
            <a:off x="2457450" y="3451623"/>
            <a:ext cx="285750" cy="23455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265243" name="Oval 27"/>
          <p:cNvSpPr>
            <a:spLocks noChangeArrowheads="1"/>
          </p:cNvSpPr>
          <p:nvPr/>
        </p:nvSpPr>
        <p:spPr bwMode="auto">
          <a:xfrm>
            <a:off x="5543550" y="3451623"/>
            <a:ext cx="285750" cy="234553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50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</a:rPr>
              <a:t>G</a:t>
            </a:r>
            <a:endParaRPr lang="en-US" sz="1500">
              <a:solidFill>
                <a:srgbClr val="0000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charset="0"/>
            </a:endParaRPr>
          </a:p>
        </p:txBody>
      </p:sp>
      <p:sp>
        <p:nvSpPr>
          <p:cNvPr id="150557" name="Oval 28"/>
          <p:cNvSpPr>
            <a:spLocks noChangeArrowheads="1"/>
          </p:cNvSpPr>
          <p:nvPr/>
        </p:nvSpPr>
        <p:spPr bwMode="auto">
          <a:xfrm>
            <a:off x="4286250" y="3451623"/>
            <a:ext cx="285750" cy="234553"/>
          </a:xfrm>
          <a:prstGeom prst="ellipse">
            <a:avLst/>
          </a:prstGeom>
          <a:solidFill>
            <a:srgbClr val="00FF00"/>
          </a:solidFill>
          <a:ln w="9525">
            <a:solidFill>
              <a:srgbClr val="FF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50558" name="Oval 29"/>
          <p:cNvSpPr>
            <a:spLocks noChangeArrowheads="1"/>
          </p:cNvSpPr>
          <p:nvPr/>
        </p:nvSpPr>
        <p:spPr bwMode="auto">
          <a:xfrm>
            <a:off x="3829050" y="3451623"/>
            <a:ext cx="285750" cy="23455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50559" name="Oval 30"/>
          <p:cNvSpPr>
            <a:spLocks noChangeArrowheads="1"/>
          </p:cNvSpPr>
          <p:nvPr/>
        </p:nvSpPr>
        <p:spPr bwMode="auto">
          <a:xfrm>
            <a:off x="2914650" y="3451623"/>
            <a:ext cx="285750" cy="234553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265247" name="AutoShape 31"/>
          <p:cNvSpPr>
            <a:spLocks/>
          </p:cNvSpPr>
          <p:nvPr/>
        </p:nvSpPr>
        <p:spPr bwMode="auto">
          <a:xfrm>
            <a:off x="6115050" y="1885950"/>
            <a:ext cx="228600" cy="1771650"/>
          </a:xfrm>
          <a:prstGeom prst="rightBrace">
            <a:avLst>
              <a:gd name="adj1" fmla="val 64583"/>
              <a:gd name="adj2" fmla="val 50000"/>
            </a:avLst>
          </a:prstGeom>
          <a:noFill/>
          <a:ln w="28575">
            <a:solidFill>
              <a:srgbClr val="0000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GB" sz="150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charset="0"/>
            </a:endParaRPr>
          </a:p>
        </p:txBody>
      </p:sp>
      <p:sp>
        <p:nvSpPr>
          <p:cNvPr id="265248" name="Text Box 32"/>
          <p:cNvSpPr txBox="1">
            <a:spLocks noChangeArrowheads="1"/>
          </p:cNvSpPr>
          <p:nvPr/>
        </p:nvSpPr>
        <p:spPr bwMode="auto">
          <a:xfrm>
            <a:off x="6286500" y="2571750"/>
            <a:ext cx="36420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m</a:t>
            </a:r>
            <a:endParaRPr lang="en-US" sz="150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charset="0"/>
            </a:endParaRPr>
          </a:p>
        </p:txBody>
      </p:sp>
      <p:sp>
        <p:nvSpPr>
          <p:cNvPr id="150562" name="AutoShape 33"/>
          <p:cNvSpPr>
            <a:spLocks/>
          </p:cNvSpPr>
          <p:nvPr/>
        </p:nvSpPr>
        <p:spPr bwMode="auto">
          <a:xfrm rot="-5400000">
            <a:off x="4257675" y="2085975"/>
            <a:ext cx="114300" cy="1085850"/>
          </a:xfrm>
          <a:prstGeom prst="leftBrace">
            <a:avLst>
              <a:gd name="adj1" fmla="val 79167"/>
              <a:gd name="adj2" fmla="val 50000"/>
            </a:avLst>
          </a:prstGeom>
          <a:noFill/>
          <a:ln w="28575">
            <a:solidFill>
              <a:srgbClr val="000099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265250" name="Text Box 34"/>
          <p:cNvSpPr txBox="1">
            <a:spLocks noChangeArrowheads="1"/>
          </p:cNvSpPr>
          <p:nvPr/>
        </p:nvSpPr>
        <p:spPr bwMode="auto">
          <a:xfrm>
            <a:off x="4217194" y="2686050"/>
            <a:ext cx="3209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rPr>
              <a:t>b</a:t>
            </a:r>
            <a:endParaRPr lang="en-US" sz="150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charset="0"/>
            </a:endParaRPr>
          </a:p>
        </p:txBody>
      </p:sp>
      <p:sp>
        <p:nvSpPr>
          <p:cNvPr id="150564" name="Rectangle 36"/>
          <p:cNvSpPr>
            <a:spLocks noChangeArrowheads="1"/>
          </p:cNvSpPr>
          <p:nvPr/>
        </p:nvSpPr>
        <p:spPr bwMode="auto">
          <a:xfrm>
            <a:off x="1485900" y="4286250"/>
            <a:ext cx="61722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500" dirty="0">
                <a:latin typeface="Tahoma" charset="0"/>
              </a:rPr>
              <a:t>Time complexity  ==  b</a:t>
            </a:r>
            <a:r>
              <a:rPr kumimoji="1" lang="en-US" sz="2100" b="1" baseline="30000" dirty="0">
                <a:latin typeface="Tahoma" charset="0"/>
              </a:rPr>
              <a:t>m </a:t>
            </a:r>
            <a:r>
              <a:rPr kumimoji="1" lang="en-US" sz="1500" b="1" dirty="0">
                <a:latin typeface="Tahoma" charset="0"/>
              </a:rPr>
              <a:t>+</a:t>
            </a:r>
            <a:r>
              <a:rPr kumimoji="1" lang="en-US" sz="2100" b="1" baseline="30000" dirty="0">
                <a:latin typeface="Tahoma" charset="0"/>
              </a:rPr>
              <a:t> </a:t>
            </a:r>
            <a:r>
              <a:rPr kumimoji="1" lang="en-US" sz="1500" dirty="0">
                <a:latin typeface="Tahoma" charset="0"/>
              </a:rPr>
              <a:t>b</a:t>
            </a:r>
            <a:r>
              <a:rPr kumimoji="1" lang="en-US" sz="2100" b="1" baseline="30000" dirty="0">
                <a:latin typeface="Tahoma" charset="0"/>
              </a:rPr>
              <a:t>m-1 </a:t>
            </a:r>
            <a:r>
              <a:rPr kumimoji="1" lang="en-US" sz="1500" b="1" dirty="0">
                <a:latin typeface="Tahoma" charset="0"/>
              </a:rPr>
              <a:t>+ … + </a:t>
            </a:r>
            <a:r>
              <a:rPr kumimoji="1" lang="en-US" sz="1500" dirty="0">
                <a:latin typeface="Tahoma" charset="0"/>
              </a:rPr>
              <a:t>1</a:t>
            </a:r>
            <a:r>
              <a:rPr kumimoji="1" lang="en-US" sz="1500" b="1" dirty="0">
                <a:latin typeface="Tahoma" charset="0"/>
              </a:rPr>
              <a:t> = </a:t>
            </a:r>
            <a:r>
              <a:rPr kumimoji="1" lang="en-US" sz="1500" dirty="0">
                <a:latin typeface="Tahoma" charset="0"/>
              </a:rPr>
              <a:t>b</a:t>
            </a:r>
            <a:r>
              <a:rPr kumimoji="1" lang="en-US" sz="2100" b="1" baseline="30000" dirty="0">
                <a:latin typeface="Tahoma" charset="0"/>
              </a:rPr>
              <a:t>m+1 </a:t>
            </a:r>
            <a:r>
              <a:rPr kumimoji="1" lang="en-US" sz="1500" b="1" dirty="0">
                <a:latin typeface="Tahoma" charset="0"/>
              </a:rPr>
              <a:t>-</a:t>
            </a:r>
            <a:r>
              <a:rPr kumimoji="1" lang="en-US" sz="1500" dirty="0">
                <a:latin typeface="Tahoma" charset="0"/>
              </a:rPr>
              <a:t>1</a:t>
            </a:r>
            <a:endParaRPr kumimoji="1" lang="en-US" sz="1500" b="1" dirty="0">
              <a:latin typeface="Tahoma" charset="0"/>
            </a:endParaRP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500" dirty="0">
                <a:latin typeface="Tahoma" charset="0"/>
              </a:rPr>
              <a:t>Thus:  O(b</a:t>
            </a:r>
            <a:r>
              <a:rPr kumimoji="1" lang="en-US" sz="2100" b="1" baseline="30000" dirty="0">
                <a:latin typeface="Tahoma" charset="0"/>
              </a:rPr>
              <a:t>m</a:t>
            </a:r>
            <a:r>
              <a:rPr kumimoji="1" lang="en-US" sz="1500" b="1" dirty="0">
                <a:latin typeface="Tahoma" charset="0"/>
              </a:rPr>
              <a:t>) </a:t>
            </a:r>
          </a:p>
        </p:txBody>
      </p:sp>
      <p:sp>
        <p:nvSpPr>
          <p:cNvPr id="150565" name="AutoShape 37"/>
          <p:cNvSpPr>
            <a:spLocks noChangeArrowheads="1"/>
          </p:cNvSpPr>
          <p:nvPr/>
        </p:nvSpPr>
        <p:spPr bwMode="auto">
          <a:xfrm rot="5400000">
            <a:off x="6400800" y="3486150"/>
            <a:ext cx="914400" cy="5715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265254" name="Text Box 38"/>
          <p:cNvSpPr txBox="1">
            <a:spLocks noChangeArrowheads="1"/>
          </p:cNvSpPr>
          <p:nvPr/>
        </p:nvSpPr>
        <p:spPr bwMode="auto">
          <a:xfrm>
            <a:off x="5715000" y="4562475"/>
            <a:ext cx="6671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</a:rPr>
              <a:t>b - 1</a:t>
            </a:r>
            <a:endParaRPr lang="en-US" sz="1500">
              <a:effectLst>
                <a:outerShdw blurRad="38100" dist="38100" dir="2700000" algn="tl">
                  <a:srgbClr val="DDDDDD"/>
                </a:outerShdw>
              </a:effectLst>
              <a:latin typeface="Tahoma" charset="0"/>
            </a:endParaRPr>
          </a:p>
        </p:txBody>
      </p:sp>
      <p:sp>
        <p:nvSpPr>
          <p:cNvPr id="150567" name="Line 39"/>
          <p:cNvSpPr>
            <a:spLocks noChangeShapeType="1"/>
          </p:cNvSpPr>
          <p:nvPr/>
        </p:nvSpPr>
        <p:spPr bwMode="auto">
          <a:xfrm>
            <a:off x="5772150" y="4594622"/>
            <a:ext cx="8572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8573C46-057B-EB4D-9733-16E9C13A3E7C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151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Space complexity of depth-first</a:t>
            </a:r>
          </a:p>
        </p:txBody>
      </p:sp>
      <p:sp>
        <p:nvSpPr>
          <p:cNvPr id="151557" name="Rectangle 5"/>
          <p:cNvSpPr>
            <a:spLocks noChangeArrowheads="1"/>
          </p:cNvSpPr>
          <p:nvPr/>
        </p:nvSpPr>
        <p:spPr bwMode="auto">
          <a:xfrm>
            <a:off x="1485900" y="914400"/>
            <a:ext cx="7137400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500" dirty="0">
                <a:latin typeface="Tahoma" charset="0"/>
              </a:rPr>
              <a:t>Largest number of nodes in QUEUE is reached in bottom left-most node.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500" dirty="0">
                <a:latin typeface="Tahoma" charset="0"/>
              </a:rPr>
              <a:t>Example: m = 2,  b = 3 :</a:t>
            </a:r>
          </a:p>
        </p:txBody>
      </p:sp>
      <p:grpSp>
        <p:nvGrpSpPr>
          <p:cNvPr id="151558" name="Group 6"/>
          <p:cNvGrpSpPr>
            <a:grpSpLocks/>
          </p:cNvGrpSpPr>
          <p:nvPr/>
        </p:nvGrpSpPr>
        <p:grpSpPr bwMode="auto">
          <a:xfrm>
            <a:off x="1885950" y="1885950"/>
            <a:ext cx="5600700" cy="1885950"/>
            <a:chOff x="624" y="1440"/>
            <a:chExt cx="4704" cy="1584"/>
          </a:xfrm>
        </p:grpSpPr>
        <p:sp>
          <p:nvSpPr>
            <p:cNvPr id="266247" name="Rectangle 7"/>
            <p:cNvSpPr>
              <a:spLocks noChangeArrowheads="1"/>
            </p:cNvSpPr>
            <p:nvPr/>
          </p:nvSpPr>
          <p:spPr bwMode="auto">
            <a:xfrm>
              <a:off x="624" y="1440"/>
              <a:ext cx="4704" cy="15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5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151563" name="Oval 8"/>
            <p:cNvSpPr>
              <a:spLocks noChangeArrowheads="1"/>
            </p:cNvSpPr>
            <p:nvPr/>
          </p:nvSpPr>
          <p:spPr bwMode="auto">
            <a:xfrm>
              <a:off x="2928" y="1488"/>
              <a:ext cx="240" cy="19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51564" name="Oval 9"/>
            <p:cNvSpPr>
              <a:spLocks noChangeArrowheads="1"/>
            </p:cNvSpPr>
            <p:nvPr/>
          </p:nvSpPr>
          <p:spPr bwMode="auto">
            <a:xfrm>
              <a:off x="1200" y="2298"/>
              <a:ext cx="240" cy="197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51565" name="Oval 10"/>
            <p:cNvSpPr>
              <a:spLocks noChangeArrowheads="1"/>
            </p:cNvSpPr>
            <p:nvPr/>
          </p:nvSpPr>
          <p:spPr bwMode="auto">
            <a:xfrm>
              <a:off x="1728" y="1867"/>
              <a:ext cx="240" cy="19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51566" name="Oval 11"/>
            <p:cNvSpPr>
              <a:spLocks noChangeArrowheads="1"/>
            </p:cNvSpPr>
            <p:nvPr/>
          </p:nvSpPr>
          <p:spPr bwMode="auto">
            <a:xfrm>
              <a:off x="2928" y="1866"/>
              <a:ext cx="240" cy="197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51567" name="Oval 12"/>
            <p:cNvSpPr>
              <a:spLocks noChangeArrowheads="1"/>
            </p:cNvSpPr>
            <p:nvPr/>
          </p:nvSpPr>
          <p:spPr bwMode="auto">
            <a:xfrm>
              <a:off x="2448" y="2298"/>
              <a:ext cx="240" cy="19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51568" name="Oval 13"/>
            <p:cNvSpPr>
              <a:spLocks noChangeArrowheads="1"/>
            </p:cNvSpPr>
            <p:nvPr/>
          </p:nvSpPr>
          <p:spPr bwMode="auto">
            <a:xfrm>
              <a:off x="2064" y="2298"/>
              <a:ext cx="240" cy="197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51569" name="Oval 14"/>
            <p:cNvSpPr>
              <a:spLocks noChangeArrowheads="1"/>
            </p:cNvSpPr>
            <p:nvPr/>
          </p:nvSpPr>
          <p:spPr bwMode="auto">
            <a:xfrm>
              <a:off x="1632" y="2298"/>
              <a:ext cx="240" cy="197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51570" name="Oval 15"/>
            <p:cNvSpPr>
              <a:spLocks noChangeArrowheads="1"/>
            </p:cNvSpPr>
            <p:nvPr/>
          </p:nvSpPr>
          <p:spPr bwMode="auto">
            <a:xfrm>
              <a:off x="4128" y="1867"/>
              <a:ext cx="240" cy="197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51571" name="Oval 16"/>
            <p:cNvSpPr>
              <a:spLocks noChangeArrowheads="1"/>
            </p:cNvSpPr>
            <p:nvPr/>
          </p:nvSpPr>
          <p:spPr bwMode="auto">
            <a:xfrm>
              <a:off x="4080" y="2298"/>
              <a:ext cx="240" cy="19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51572" name="Oval 17"/>
            <p:cNvSpPr>
              <a:spLocks noChangeArrowheads="1"/>
            </p:cNvSpPr>
            <p:nvPr/>
          </p:nvSpPr>
          <p:spPr bwMode="auto">
            <a:xfrm>
              <a:off x="2832" y="2298"/>
              <a:ext cx="240" cy="19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51573" name="Oval 18"/>
            <p:cNvSpPr>
              <a:spLocks noChangeArrowheads="1"/>
            </p:cNvSpPr>
            <p:nvPr/>
          </p:nvSpPr>
          <p:spPr bwMode="auto">
            <a:xfrm>
              <a:off x="3264" y="2299"/>
              <a:ext cx="240" cy="19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51574" name="Oval 19"/>
            <p:cNvSpPr>
              <a:spLocks noChangeArrowheads="1"/>
            </p:cNvSpPr>
            <p:nvPr/>
          </p:nvSpPr>
          <p:spPr bwMode="auto">
            <a:xfrm>
              <a:off x="3696" y="2298"/>
              <a:ext cx="240" cy="19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51575" name="Oval 20"/>
            <p:cNvSpPr>
              <a:spLocks noChangeArrowheads="1"/>
            </p:cNvSpPr>
            <p:nvPr/>
          </p:nvSpPr>
          <p:spPr bwMode="auto">
            <a:xfrm>
              <a:off x="4464" y="2298"/>
              <a:ext cx="240" cy="19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51576" name="Oval 21"/>
            <p:cNvSpPr>
              <a:spLocks noChangeArrowheads="1"/>
            </p:cNvSpPr>
            <p:nvPr/>
          </p:nvSpPr>
          <p:spPr bwMode="auto">
            <a:xfrm>
              <a:off x="768" y="2682"/>
              <a:ext cx="240" cy="19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51577" name="Oval 22"/>
            <p:cNvSpPr>
              <a:spLocks noChangeArrowheads="1"/>
            </p:cNvSpPr>
            <p:nvPr/>
          </p:nvSpPr>
          <p:spPr bwMode="auto">
            <a:xfrm>
              <a:off x="1776" y="2682"/>
              <a:ext cx="240" cy="19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51578" name="Oval 23"/>
            <p:cNvSpPr>
              <a:spLocks noChangeArrowheads="1"/>
            </p:cNvSpPr>
            <p:nvPr/>
          </p:nvSpPr>
          <p:spPr bwMode="auto">
            <a:xfrm>
              <a:off x="1344" y="2682"/>
              <a:ext cx="240" cy="19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51579" name="Oval 24"/>
            <p:cNvSpPr>
              <a:spLocks noChangeArrowheads="1"/>
            </p:cNvSpPr>
            <p:nvPr/>
          </p:nvSpPr>
          <p:spPr bwMode="auto">
            <a:xfrm>
              <a:off x="1056" y="2682"/>
              <a:ext cx="240" cy="19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51580" name="Oval 25"/>
            <p:cNvSpPr>
              <a:spLocks noChangeArrowheads="1"/>
            </p:cNvSpPr>
            <p:nvPr/>
          </p:nvSpPr>
          <p:spPr bwMode="auto">
            <a:xfrm>
              <a:off x="3026" y="2682"/>
              <a:ext cx="240" cy="19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51581" name="Oval 26"/>
            <p:cNvSpPr>
              <a:spLocks noChangeArrowheads="1"/>
            </p:cNvSpPr>
            <p:nvPr/>
          </p:nvSpPr>
          <p:spPr bwMode="auto">
            <a:xfrm>
              <a:off x="2064" y="2682"/>
              <a:ext cx="240" cy="19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51582" name="Oval 27"/>
            <p:cNvSpPr>
              <a:spLocks noChangeArrowheads="1"/>
            </p:cNvSpPr>
            <p:nvPr/>
          </p:nvSpPr>
          <p:spPr bwMode="auto">
            <a:xfrm>
              <a:off x="2352" y="2683"/>
              <a:ext cx="240" cy="19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51583" name="Oval 28"/>
            <p:cNvSpPr>
              <a:spLocks noChangeArrowheads="1"/>
            </p:cNvSpPr>
            <p:nvPr/>
          </p:nvSpPr>
          <p:spPr bwMode="auto">
            <a:xfrm>
              <a:off x="2738" y="2682"/>
              <a:ext cx="240" cy="19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51584" name="Oval 29"/>
            <p:cNvSpPr>
              <a:spLocks noChangeArrowheads="1"/>
            </p:cNvSpPr>
            <p:nvPr/>
          </p:nvSpPr>
          <p:spPr bwMode="auto">
            <a:xfrm>
              <a:off x="3314" y="2682"/>
              <a:ext cx="240" cy="19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cxnSp>
          <p:nvCxnSpPr>
            <p:cNvPr id="151585" name="AutoShape 30"/>
            <p:cNvCxnSpPr>
              <a:cxnSpLocks noChangeShapeType="1"/>
              <a:stCxn id="151563" idx="2"/>
              <a:endCxn id="151565" idx="0"/>
            </p:cNvCxnSpPr>
            <p:nvPr/>
          </p:nvCxnSpPr>
          <p:spPr bwMode="auto">
            <a:xfrm flipH="1">
              <a:off x="1848" y="1587"/>
              <a:ext cx="1080" cy="2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586" name="AutoShape 31"/>
            <p:cNvCxnSpPr>
              <a:cxnSpLocks noChangeShapeType="1"/>
              <a:stCxn id="151563" idx="4"/>
              <a:endCxn id="151566" idx="0"/>
            </p:cNvCxnSpPr>
            <p:nvPr/>
          </p:nvCxnSpPr>
          <p:spPr bwMode="auto">
            <a:xfrm>
              <a:off x="3048" y="1685"/>
              <a:ext cx="0" cy="18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587" name="AutoShape 32"/>
            <p:cNvCxnSpPr>
              <a:cxnSpLocks noChangeShapeType="1"/>
              <a:stCxn id="151563" idx="6"/>
              <a:endCxn id="151570" idx="0"/>
            </p:cNvCxnSpPr>
            <p:nvPr/>
          </p:nvCxnSpPr>
          <p:spPr bwMode="auto">
            <a:xfrm>
              <a:off x="3168" y="1587"/>
              <a:ext cx="1080" cy="2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588" name="AutoShape 33"/>
            <p:cNvCxnSpPr>
              <a:cxnSpLocks noChangeShapeType="1"/>
              <a:stCxn id="151565" idx="3"/>
              <a:endCxn id="151564" idx="0"/>
            </p:cNvCxnSpPr>
            <p:nvPr/>
          </p:nvCxnSpPr>
          <p:spPr bwMode="auto">
            <a:xfrm flipH="1">
              <a:off x="1320" y="2035"/>
              <a:ext cx="443" cy="2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589" name="AutoShape 34"/>
            <p:cNvCxnSpPr>
              <a:cxnSpLocks noChangeShapeType="1"/>
              <a:stCxn id="151565" idx="4"/>
              <a:endCxn id="151569" idx="0"/>
            </p:cNvCxnSpPr>
            <p:nvPr/>
          </p:nvCxnSpPr>
          <p:spPr bwMode="auto">
            <a:xfrm flipH="1">
              <a:off x="1752" y="2064"/>
              <a:ext cx="96" cy="2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590" name="AutoShape 35"/>
            <p:cNvCxnSpPr>
              <a:cxnSpLocks noChangeShapeType="1"/>
              <a:stCxn id="151565" idx="5"/>
              <a:endCxn id="151568" idx="0"/>
            </p:cNvCxnSpPr>
            <p:nvPr/>
          </p:nvCxnSpPr>
          <p:spPr bwMode="auto">
            <a:xfrm>
              <a:off x="1933" y="2035"/>
              <a:ext cx="251" cy="2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591" name="AutoShape 36"/>
            <p:cNvCxnSpPr>
              <a:cxnSpLocks noChangeShapeType="1"/>
              <a:stCxn id="151566" idx="3"/>
              <a:endCxn id="151567" idx="0"/>
            </p:cNvCxnSpPr>
            <p:nvPr/>
          </p:nvCxnSpPr>
          <p:spPr bwMode="auto">
            <a:xfrm flipH="1">
              <a:off x="2568" y="2034"/>
              <a:ext cx="395" cy="26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592" name="AutoShape 37"/>
            <p:cNvCxnSpPr>
              <a:cxnSpLocks noChangeShapeType="1"/>
              <a:stCxn id="151566" idx="4"/>
              <a:endCxn id="151572" idx="0"/>
            </p:cNvCxnSpPr>
            <p:nvPr/>
          </p:nvCxnSpPr>
          <p:spPr bwMode="auto">
            <a:xfrm flipH="1">
              <a:off x="2952" y="2063"/>
              <a:ext cx="96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593" name="AutoShape 38"/>
            <p:cNvCxnSpPr>
              <a:cxnSpLocks noChangeShapeType="1"/>
              <a:stCxn id="151566" idx="5"/>
              <a:endCxn id="151573" idx="0"/>
            </p:cNvCxnSpPr>
            <p:nvPr/>
          </p:nvCxnSpPr>
          <p:spPr bwMode="auto">
            <a:xfrm>
              <a:off x="3133" y="2034"/>
              <a:ext cx="251" cy="2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594" name="AutoShape 39"/>
            <p:cNvCxnSpPr>
              <a:cxnSpLocks noChangeShapeType="1"/>
              <a:stCxn id="151570" idx="3"/>
              <a:endCxn id="151574" idx="0"/>
            </p:cNvCxnSpPr>
            <p:nvPr/>
          </p:nvCxnSpPr>
          <p:spPr bwMode="auto">
            <a:xfrm flipH="1">
              <a:off x="3816" y="2035"/>
              <a:ext cx="347" cy="2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595" name="AutoShape 40"/>
            <p:cNvCxnSpPr>
              <a:cxnSpLocks noChangeShapeType="1"/>
              <a:stCxn id="151570" idx="4"/>
              <a:endCxn id="151571" idx="0"/>
            </p:cNvCxnSpPr>
            <p:nvPr/>
          </p:nvCxnSpPr>
          <p:spPr bwMode="auto">
            <a:xfrm flipH="1">
              <a:off x="4200" y="2064"/>
              <a:ext cx="48" cy="2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596" name="AutoShape 41"/>
            <p:cNvCxnSpPr>
              <a:cxnSpLocks noChangeShapeType="1"/>
              <a:stCxn id="151570" idx="5"/>
              <a:endCxn id="151575" idx="7"/>
            </p:cNvCxnSpPr>
            <p:nvPr/>
          </p:nvCxnSpPr>
          <p:spPr bwMode="auto">
            <a:xfrm>
              <a:off x="4333" y="2035"/>
              <a:ext cx="336" cy="2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66282" name="Text Box 42"/>
            <p:cNvSpPr txBox="1">
              <a:spLocks noChangeArrowheads="1"/>
            </p:cNvSpPr>
            <p:nvPr/>
          </p:nvSpPr>
          <p:spPr bwMode="auto">
            <a:xfrm>
              <a:off x="3832" y="2636"/>
              <a:ext cx="385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50" b="1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...</a:t>
              </a:r>
            </a:p>
          </p:txBody>
        </p:sp>
        <p:cxnSp>
          <p:nvCxnSpPr>
            <p:cNvPr id="151598" name="AutoShape 43"/>
            <p:cNvCxnSpPr>
              <a:cxnSpLocks noChangeShapeType="1"/>
              <a:stCxn id="151564" idx="3"/>
              <a:endCxn id="151576" idx="0"/>
            </p:cNvCxnSpPr>
            <p:nvPr/>
          </p:nvCxnSpPr>
          <p:spPr bwMode="auto">
            <a:xfrm flipH="1">
              <a:off x="888" y="2466"/>
              <a:ext cx="347" cy="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599" name="AutoShape 44"/>
            <p:cNvCxnSpPr>
              <a:cxnSpLocks noChangeShapeType="1"/>
              <a:stCxn id="151564" idx="4"/>
              <a:endCxn id="151579" idx="0"/>
            </p:cNvCxnSpPr>
            <p:nvPr/>
          </p:nvCxnSpPr>
          <p:spPr bwMode="auto">
            <a:xfrm flipH="1">
              <a:off x="1176" y="2495"/>
              <a:ext cx="144" cy="1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600" name="AutoShape 45"/>
            <p:cNvCxnSpPr>
              <a:cxnSpLocks noChangeShapeType="1"/>
              <a:stCxn id="151564" idx="5"/>
              <a:endCxn id="151578" idx="0"/>
            </p:cNvCxnSpPr>
            <p:nvPr/>
          </p:nvCxnSpPr>
          <p:spPr bwMode="auto">
            <a:xfrm>
              <a:off x="1405" y="2466"/>
              <a:ext cx="59" cy="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601" name="AutoShape 46"/>
            <p:cNvCxnSpPr>
              <a:cxnSpLocks noChangeShapeType="1"/>
              <a:stCxn id="151569" idx="4"/>
              <a:endCxn id="151577" idx="0"/>
            </p:cNvCxnSpPr>
            <p:nvPr/>
          </p:nvCxnSpPr>
          <p:spPr bwMode="auto">
            <a:xfrm>
              <a:off x="1752" y="2495"/>
              <a:ext cx="144" cy="1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602" name="AutoShape 47"/>
            <p:cNvCxnSpPr>
              <a:cxnSpLocks noChangeShapeType="1"/>
              <a:stCxn id="151569" idx="5"/>
              <a:endCxn id="151581" idx="0"/>
            </p:cNvCxnSpPr>
            <p:nvPr/>
          </p:nvCxnSpPr>
          <p:spPr bwMode="auto">
            <a:xfrm>
              <a:off x="1837" y="2466"/>
              <a:ext cx="347" cy="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603" name="AutoShape 48"/>
            <p:cNvCxnSpPr>
              <a:cxnSpLocks noChangeShapeType="1"/>
              <a:stCxn id="151569" idx="5"/>
              <a:endCxn id="151582" idx="0"/>
            </p:cNvCxnSpPr>
            <p:nvPr/>
          </p:nvCxnSpPr>
          <p:spPr bwMode="auto">
            <a:xfrm>
              <a:off x="1837" y="2466"/>
              <a:ext cx="635" cy="2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604" name="AutoShape 49"/>
            <p:cNvCxnSpPr>
              <a:cxnSpLocks noChangeShapeType="1"/>
              <a:stCxn id="151568" idx="5"/>
              <a:endCxn id="151583" idx="1"/>
            </p:cNvCxnSpPr>
            <p:nvPr/>
          </p:nvCxnSpPr>
          <p:spPr bwMode="auto">
            <a:xfrm>
              <a:off x="2269" y="2466"/>
              <a:ext cx="504" cy="2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605" name="AutoShape 50"/>
            <p:cNvCxnSpPr>
              <a:cxnSpLocks noChangeShapeType="1"/>
              <a:stCxn id="151568" idx="5"/>
              <a:endCxn id="151580" idx="1"/>
            </p:cNvCxnSpPr>
            <p:nvPr/>
          </p:nvCxnSpPr>
          <p:spPr bwMode="auto">
            <a:xfrm>
              <a:off x="2269" y="2466"/>
              <a:ext cx="792" cy="2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1606" name="AutoShape 51"/>
            <p:cNvCxnSpPr>
              <a:cxnSpLocks noChangeShapeType="1"/>
              <a:stCxn id="151568" idx="5"/>
              <a:endCxn id="151584" idx="0"/>
            </p:cNvCxnSpPr>
            <p:nvPr/>
          </p:nvCxnSpPr>
          <p:spPr bwMode="auto">
            <a:xfrm>
              <a:off x="2269" y="2466"/>
              <a:ext cx="1165" cy="2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51559" name="Rectangle 53"/>
          <p:cNvSpPr>
            <a:spLocks noChangeArrowheads="1"/>
          </p:cNvSpPr>
          <p:nvPr/>
        </p:nvSpPr>
        <p:spPr bwMode="auto">
          <a:xfrm>
            <a:off x="1543050" y="4000500"/>
            <a:ext cx="5943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500" dirty="0">
                <a:latin typeface="Tahoma" charset="0"/>
              </a:rPr>
              <a:t>QUEUE contains all         nodes.  Thus: 4.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500" dirty="0">
                <a:latin typeface="Tahoma" charset="0"/>
              </a:rPr>
              <a:t>In General:  ((b-1) * </a:t>
            </a:r>
            <a:r>
              <a:rPr kumimoji="1" lang="en-US" sz="1500" dirty="0" err="1">
                <a:latin typeface="Tahoma" charset="0"/>
              </a:rPr>
              <a:t>m</a:t>
            </a:r>
            <a:r>
              <a:rPr kumimoji="1" lang="en-US" sz="1500" dirty="0">
                <a:latin typeface="Tahoma" charset="0"/>
              </a:rPr>
              <a:t>)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500" dirty="0">
                <a:latin typeface="Tahoma" charset="0"/>
              </a:rPr>
              <a:t>Order:  </a:t>
            </a:r>
            <a:r>
              <a:rPr kumimoji="1" lang="en-US" sz="1500" dirty="0" err="1">
                <a:latin typeface="Tahoma" charset="0"/>
              </a:rPr>
              <a:t>O(m</a:t>
            </a:r>
            <a:r>
              <a:rPr kumimoji="1" lang="en-US" sz="1500" dirty="0">
                <a:latin typeface="Tahoma" charset="0"/>
              </a:rPr>
              <a:t>*</a:t>
            </a:r>
            <a:r>
              <a:rPr kumimoji="1" lang="en-US" sz="1500" dirty="0" err="1">
                <a:latin typeface="Tahoma" charset="0"/>
              </a:rPr>
              <a:t>b</a:t>
            </a:r>
            <a:r>
              <a:rPr kumimoji="1" lang="en-US" sz="1500" dirty="0">
                <a:latin typeface="Tahoma" charset="0"/>
              </a:rPr>
              <a:t>)</a:t>
            </a:r>
          </a:p>
        </p:txBody>
      </p:sp>
      <p:sp>
        <p:nvSpPr>
          <p:cNvPr id="151560" name="Oval 54"/>
          <p:cNvSpPr>
            <a:spLocks noChangeArrowheads="1"/>
          </p:cNvSpPr>
          <p:nvPr/>
        </p:nvSpPr>
        <p:spPr bwMode="auto">
          <a:xfrm>
            <a:off x="3600450" y="4051698"/>
            <a:ext cx="285750" cy="234553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54" name="Rectangle 53"/>
          <p:cNvSpPr/>
          <p:nvPr/>
        </p:nvSpPr>
        <p:spPr>
          <a:xfrm>
            <a:off x="2548076" y="2857500"/>
            <a:ext cx="308098" cy="323165"/>
          </a:xfrm>
          <a:prstGeom prst="rect">
            <a:avLst/>
          </a:prstGeom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rPr>
              <a:t>G</a:t>
            </a:r>
            <a:endParaRPr lang="en-US" sz="1500">
              <a:solidFill>
                <a:srgbClr val="000099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omic Sans MS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9DCFE43-2773-F74E-86FF-55201B4FFD5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24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Remember: Implementation of search algorithms</a:t>
            </a:r>
          </a:p>
        </p:txBody>
      </p:sp>
      <p:sp>
        <p:nvSpPr>
          <p:cNvPr id="1024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001000" cy="2114550"/>
          </a:xfrm>
          <a:ln w="19050">
            <a:solidFill>
              <a:schemeClr val="tx1"/>
            </a:solidFill>
          </a:ln>
        </p:spPr>
        <p:txBody>
          <a:bodyPr/>
          <a:lstStyle/>
          <a:p>
            <a:pPr>
              <a:buFontTx/>
              <a:buNone/>
            </a:pPr>
            <a:r>
              <a:rPr lang="en-US" sz="1350" b="1" dirty="0"/>
              <a:t>Function </a:t>
            </a:r>
            <a:r>
              <a:rPr lang="en-US" sz="1350" dirty="0"/>
              <a:t>General-Search(problem, Queuing-</a:t>
            </a:r>
            <a:r>
              <a:rPr lang="en-US" sz="1350" dirty="0" err="1"/>
              <a:t>Fn</a:t>
            </a:r>
            <a:r>
              <a:rPr lang="en-US" sz="1350" dirty="0"/>
              <a:t>) </a:t>
            </a:r>
            <a:r>
              <a:rPr lang="en-US" sz="1350" b="1" dirty="0"/>
              <a:t>returns</a:t>
            </a:r>
            <a:r>
              <a:rPr lang="en-US" sz="1350" dirty="0"/>
              <a:t> a solution, or failure</a:t>
            </a:r>
          </a:p>
          <a:p>
            <a:pPr>
              <a:buFontTx/>
              <a:buNone/>
            </a:pPr>
            <a:r>
              <a:rPr lang="en-US" sz="1350" dirty="0"/>
              <a:t>	nodes </a:t>
            </a:r>
            <a:r>
              <a:rPr lang="en-US" sz="1350" dirty="0">
                <a:sym typeface="Wingdings" charset="2"/>
              </a:rPr>
              <a:t>&lt;- make-queue(make-node(initial-state[problem]))   </a:t>
            </a:r>
            <a:r>
              <a:rPr lang="en-US" sz="1350" dirty="0">
                <a:solidFill>
                  <a:srgbClr val="FF0000"/>
                </a:solidFill>
                <a:sym typeface="Wingdings" charset="2"/>
              </a:rPr>
              <a:t>// the frontier</a:t>
            </a:r>
          </a:p>
          <a:p>
            <a:pPr>
              <a:buFontTx/>
              <a:buNone/>
            </a:pPr>
            <a:r>
              <a:rPr lang="en-US" sz="1350" dirty="0">
                <a:sym typeface="Wingdings" charset="2"/>
              </a:rPr>
              <a:t>	</a:t>
            </a:r>
            <a:r>
              <a:rPr lang="en-US" sz="1350" b="1" dirty="0">
                <a:sym typeface="Wingdings" charset="2"/>
              </a:rPr>
              <a:t>loop do</a:t>
            </a:r>
            <a:endParaRPr lang="en-US" sz="1350" dirty="0">
              <a:sym typeface="Wingdings" charset="2"/>
            </a:endParaRPr>
          </a:p>
          <a:p>
            <a:pPr>
              <a:buFontTx/>
              <a:buNone/>
            </a:pPr>
            <a:r>
              <a:rPr lang="en-US" sz="1350" dirty="0">
                <a:sym typeface="Wingdings" charset="2"/>
              </a:rPr>
              <a:t>		</a:t>
            </a:r>
            <a:r>
              <a:rPr lang="en-US" sz="1350" b="1" dirty="0">
                <a:sym typeface="Wingdings" charset="2"/>
              </a:rPr>
              <a:t>if </a:t>
            </a:r>
            <a:r>
              <a:rPr lang="en-US" sz="1350" dirty="0">
                <a:sym typeface="Wingdings" charset="2"/>
              </a:rPr>
              <a:t>nodes is empty </a:t>
            </a:r>
            <a:r>
              <a:rPr lang="en-US" sz="1350" b="1" dirty="0">
                <a:sym typeface="Wingdings" charset="2"/>
              </a:rPr>
              <a:t>then return</a:t>
            </a:r>
            <a:r>
              <a:rPr lang="en-US" sz="1350" dirty="0">
                <a:sym typeface="Wingdings" charset="2"/>
              </a:rPr>
              <a:t> failure</a:t>
            </a:r>
          </a:p>
          <a:p>
            <a:pPr>
              <a:buFontTx/>
              <a:buNone/>
            </a:pPr>
            <a:r>
              <a:rPr lang="en-US" sz="1350" dirty="0">
                <a:sym typeface="Wingdings" charset="2"/>
              </a:rPr>
              <a:t>		node &lt;- Remove-Front(nodes)		</a:t>
            </a:r>
            <a:r>
              <a:rPr lang="en-US" sz="1350" dirty="0">
                <a:solidFill>
                  <a:srgbClr val="FF0000"/>
                </a:solidFill>
                <a:sym typeface="Wingdings" charset="2"/>
              </a:rPr>
              <a:t>// command your soldiers</a:t>
            </a:r>
            <a:endParaRPr lang="en-US" sz="1350" b="1" dirty="0">
              <a:solidFill>
                <a:srgbClr val="FF0000"/>
              </a:solidFill>
              <a:sym typeface="Wingdings" charset="2"/>
            </a:endParaRPr>
          </a:p>
          <a:p>
            <a:pPr>
              <a:buFontTx/>
              <a:buNone/>
            </a:pPr>
            <a:r>
              <a:rPr lang="en-US" sz="1350" b="1" dirty="0">
                <a:sym typeface="Wingdings" charset="2"/>
              </a:rPr>
              <a:t>		if </a:t>
            </a:r>
            <a:r>
              <a:rPr lang="en-US" sz="1350" dirty="0">
                <a:sym typeface="Wingdings" charset="2"/>
              </a:rPr>
              <a:t>Goal-Test[problem] applied to State(node) succeeds </a:t>
            </a:r>
            <a:r>
              <a:rPr lang="en-US" sz="1350" b="1" dirty="0">
                <a:sym typeface="Wingdings" charset="2"/>
              </a:rPr>
              <a:t>then return </a:t>
            </a:r>
            <a:r>
              <a:rPr lang="en-US" sz="1350" dirty="0">
                <a:sym typeface="Wingdings" charset="2"/>
              </a:rPr>
              <a:t>node</a:t>
            </a:r>
          </a:p>
          <a:p>
            <a:pPr>
              <a:buFontTx/>
              <a:buNone/>
            </a:pPr>
            <a:r>
              <a:rPr lang="en-US" sz="1350" dirty="0">
                <a:sym typeface="Wingdings" charset="2"/>
              </a:rPr>
              <a:t>		nodes &lt;- Queuing-</a:t>
            </a:r>
            <a:r>
              <a:rPr lang="en-US" sz="1350" dirty="0" err="1">
                <a:sym typeface="Wingdings" charset="2"/>
              </a:rPr>
              <a:t>Fn</a:t>
            </a:r>
            <a:r>
              <a:rPr lang="en-US" sz="1350" dirty="0">
                <a:sym typeface="Wingdings" charset="2"/>
              </a:rPr>
              <a:t>(nodes, Expand(node, Operators[problem])) </a:t>
            </a:r>
            <a:r>
              <a:rPr lang="en-US" sz="1350" dirty="0">
                <a:solidFill>
                  <a:srgbClr val="FF0000"/>
                </a:solidFill>
                <a:sym typeface="Wingdings" charset="2"/>
              </a:rPr>
              <a:t>// organize your soldiers</a:t>
            </a:r>
            <a:endParaRPr lang="en-US" sz="1350" b="1" dirty="0">
              <a:solidFill>
                <a:srgbClr val="FF0000"/>
              </a:solidFill>
              <a:sym typeface="Wingdings" charset="2"/>
            </a:endParaRPr>
          </a:p>
          <a:p>
            <a:pPr>
              <a:buFontTx/>
              <a:buNone/>
            </a:pPr>
            <a:r>
              <a:rPr lang="en-US" sz="1350" b="1" dirty="0">
                <a:sym typeface="Wingdings" charset="2"/>
              </a:rPr>
              <a:t>	end</a:t>
            </a:r>
            <a:endParaRPr lang="en-US" sz="1350" b="1" dirty="0"/>
          </a:p>
        </p:txBody>
      </p:sp>
      <p:sp>
        <p:nvSpPr>
          <p:cNvPr id="102406" name="Text Box 4"/>
          <p:cNvSpPr txBox="1">
            <a:spLocks noChangeArrowheads="1"/>
          </p:cNvSpPr>
          <p:nvPr/>
        </p:nvSpPr>
        <p:spPr bwMode="auto">
          <a:xfrm>
            <a:off x="1371600" y="3486151"/>
            <a:ext cx="6515100" cy="155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rgbClr val="FF0000"/>
                </a:solidFill>
                <a:sym typeface="Wingdings" charset="2"/>
              </a:rPr>
              <a:t>Organizing your soldiers at the frontier:</a:t>
            </a:r>
            <a:endParaRPr lang="en-US" sz="1600" b="1" dirty="0">
              <a:solidFill>
                <a:srgbClr val="0066FF"/>
              </a:solidFill>
              <a:latin typeface="Tahoma" charset="0"/>
            </a:endParaRPr>
          </a:p>
          <a:p>
            <a:pPr>
              <a:spcBef>
                <a:spcPct val="50000"/>
              </a:spcBef>
            </a:pPr>
            <a:r>
              <a:rPr lang="en-US" sz="1500" b="1" dirty="0">
                <a:solidFill>
                  <a:srgbClr val="0066FF"/>
                </a:solidFill>
                <a:latin typeface="Tahoma" charset="0"/>
              </a:rPr>
              <a:t>Queuing-</a:t>
            </a:r>
            <a:r>
              <a:rPr lang="en-US" sz="1500" b="1" dirty="0" err="1">
                <a:solidFill>
                  <a:srgbClr val="0066FF"/>
                </a:solidFill>
                <a:latin typeface="Tahoma" charset="0"/>
              </a:rPr>
              <a:t>Fn</a:t>
            </a:r>
            <a:r>
              <a:rPr lang="en-US" sz="1500" b="1" dirty="0">
                <a:solidFill>
                  <a:srgbClr val="0066FF"/>
                </a:solidFill>
                <a:latin typeface="Tahoma" charset="0"/>
              </a:rPr>
              <a:t>(</a:t>
            </a:r>
            <a:r>
              <a:rPr lang="en-US" sz="1500" b="1" i="1" dirty="0">
                <a:solidFill>
                  <a:srgbClr val="0066FF"/>
                </a:solidFill>
                <a:latin typeface="Tahoma" charset="0"/>
              </a:rPr>
              <a:t>queue</a:t>
            </a:r>
            <a:r>
              <a:rPr lang="en-US" sz="1500" b="1" dirty="0">
                <a:solidFill>
                  <a:srgbClr val="0066FF"/>
                </a:solidFill>
                <a:latin typeface="Tahoma" charset="0"/>
              </a:rPr>
              <a:t>, </a:t>
            </a:r>
            <a:r>
              <a:rPr lang="en-US" sz="1500" b="1" i="1" dirty="0">
                <a:solidFill>
                  <a:srgbClr val="0066FF"/>
                </a:solidFill>
                <a:latin typeface="Tahoma" charset="0"/>
              </a:rPr>
              <a:t>elements</a:t>
            </a:r>
            <a:r>
              <a:rPr lang="en-US" sz="1500" b="1" dirty="0">
                <a:solidFill>
                  <a:srgbClr val="0066FF"/>
                </a:solidFill>
                <a:latin typeface="Tahoma" charset="0"/>
              </a:rPr>
              <a:t>)</a:t>
            </a:r>
            <a:r>
              <a:rPr lang="en-US" sz="1500" dirty="0">
                <a:latin typeface="Tahoma" charset="0"/>
              </a:rPr>
              <a:t> is a queuing function that inserts a set of elements into the queue and </a:t>
            </a:r>
            <a:r>
              <a:rPr lang="en-US" sz="1500" u="sng" dirty="0">
                <a:latin typeface="Tahoma" charset="0"/>
              </a:rPr>
              <a:t>determines the order of node expansion</a:t>
            </a:r>
            <a:r>
              <a:rPr lang="en-US" sz="1500" dirty="0">
                <a:latin typeface="Tahoma" charset="0"/>
              </a:rPr>
              <a:t>.  Varieties of the queuing function produce varieties of the search algorithm.</a:t>
            </a:r>
          </a:p>
          <a:p>
            <a:pPr>
              <a:spcBef>
                <a:spcPct val="50000"/>
              </a:spcBef>
            </a:pPr>
            <a:endParaRPr lang="en-US" sz="1500" dirty="0">
              <a:latin typeface="Tahoma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8B88BD7-CA45-8A47-9E8F-D2EA582A4158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152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Avoiding repeated states</a:t>
            </a:r>
          </a:p>
        </p:txBody>
      </p:sp>
      <p:sp>
        <p:nvSpPr>
          <p:cNvPr id="1525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800"/>
              <a:t>In increasing order of effectiveness and computational overhead:</a:t>
            </a:r>
          </a:p>
          <a:p>
            <a:endParaRPr lang="en-US" sz="375"/>
          </a:p>
          <a:p>
            <a:r>
              <a:rPr lang="en-US" sz="1800">
                <a:solidFill>
                  <a:schemeClr val="hlink"/>
                </a:solidFill>
              </a:rPr>
              <a:t>do not return to state we come from</a:t>
            </a:r>
            <a:r>
              <a:rPr lang="en-US" sz="1800"/>
              <a:t>, i.e., expand function will skip possible successors that are in same state as node’s parent.</a:t>
            </a:r>
          </a:p>
          <a:p>
            <a:endParaRPr lang="en-US" sz="375"/>
          </a:p>
          <a:p>
            <a:r>
              <a:rPr lang="en-US" sz="1800">
                <a:solidFill>
                  <a:schemeClr val="hlink"/>
                </a:solidFill>
              </a:rPr>
              <a:t>do not create paths with cycles</a:t>
            </a:r>
            <a:r>
              <a:rPr lang="en-US" sz="1800"/>
              <a:t>, i.e., expand function will skip possible successors that are in same state as any of node’s ancestors.</a:t>
            </a:r>
          </a:p>
          <a:p>
            <a:endParaRPr lang="en-US" sz="375"/>
          </a:p>
          <a:p>
            <a:r>
              <a:rPr lang="en-US" sz="1800">
                <a:solidFill>
                  <a:schemeClr val="hlink"/>
                </a:solidFill>
              </a:rPr>
              <a:t>do not generate any state that was ever generated before</a:t>
            </a:r>
            <a:r>
              <a:rPr lang="en-US" sz="1800"/>
              <a:t>, by keeping track (in memory) of every state generated, unless the cost of reaching that state is lower than last time we reached it.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B24550-2BD1-4E46-8808-1DFBFE74D7CC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153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Depth-limited search</a:t>
            </a:r>
          </a:p>
        </p:txBody>
      </p:sp>
      <p:sp>
        <p:nvSpPr>
          <p:cNvPr id="153605" name="Text Box 3"/>
          <p:cNvSpPr txBox="1">
            <a:spLocks noChangeArrowheads="1"/>
          </p:cNvSpPr>
          <p:nvPr/>
        </p:nvSpPr>
        <p:spPr bwMode="auto">
          <a:xfrm>
            <a:off x="287215" y="1962150"/>
            <a:ext cx="8839200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latin typeface="Tahoma" charset="0"/>
              </a:rPr>
              <a:t>Is a depth-first search with a limited depth </a:t>
            </a:r>
            <a:r>
              <a:rPr lang="en-US" sz="1800" i="1" dirty="0"/>
              <a:t>l</a:t>
            </a:r>
          </a:p>
          <a:p>
            <a:pPr>
              <a:spcBef>
                <a:spcPct val="50000"/>
              </a:spcBef>
            </a:pPr>
            <a:r>
              <a:rPr lang="en-US" sz="1800" b="1" dirty="0">
                <a:latin typeface="Tahoma" charset="0"/>
              </a:rPr>
              <a:t>Implementation: </a:t>
            </a:r>
            <a:r>
              <a:rPr lang="en-US" sz="1800" dirty="0">
                <a:latin typeface="Tahoma" charset="0"/>
              </a:rPr>
              <a:t>Nodes at depth</a:t>
            </a:r>
            <a:r>
              <a:rPr lang="en-US" sz="1800" dirty="0"/>
              <a:t> </a:t>
            </a:r>
            <a:r>
              <a:rPr lang="en-US" sz="1800" i="1" dirty="0"/>
              <a:t>l</a:t>
            </a:r>
            <a:r>
              <a:rPr lang="en-US" sz="1800" dirty="0"/>
              <a:t> </a:t>
            </a:r>
            <a:r>
              <a:rPr lang="en-US" sz="1800" dirty="0">
                <a:latin typeface="Tahoma" charset="0"/>
              </a:rPr>
              <a:t>have no successors</a:t>
            </a:r>
          </a:p>
          <a:p>
            <a:pPr>
              <a:spcBef>
                <a:spcPct val="50000"/>
              </a:spcBef>
            </a:pPr>
            <a:r>
              <a:rPr lang="en-US" sz="1800" b="1" dirty="0">
                <a:latin typeface="Tahoma" charset="0"/>
              </a:rPr>
              <a:t>Complete</a:t>
            </a:r>
            <a:r>
              <a:rPr lang="en-US" sz="1800" dirty="0">
                <a:latin typeface="Tahoma" charset="0"/>
              </a:rPr>
              <a:t>: if cutoff chosen appropriately then it is guaranteed to find a solution</a:t>
            </a:r>
          </a:p>
          <a:p>
            <a:pPr>
              <a:spcBef>
                <a:spcPct val="50000"/>
              </a:spcBef>
            </a:pPr>
            <a:r>
              <a:rPr lang="en-US" sz="1800" b="1" dirty="0">
                <a:latin typeface="Tahoma" charset="0"/>
              </a:rPr>
              <a:t>Optimal</a:t>
            </a:r>
            <a:r>
              <a:rPr lang="en-US" sz="1800" dirty="0">
                <a:latin typeface="Tahoma" charset="0"/>
              </a:rPr>
              <a:t>: it does not guarantee to find the least-cost solution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2E09535-821C-6A41-BB32-1C61571D701E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154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Iterative deepening search</a:t>
            </a:r>
          </a:p>
        </p:txBody>
      </p:sp>
      <p:sp>
        <p:nvSpPr>
          <p:cNvPr id="154629" name="Rectangle 4"/>
          <p:cNvSpPr>
            <a:spLocks noChangeArrowheads="1"/>
          </p:cNvSpPr>
          <p:nvPr/>
        </p:nvSpPr>
        <p:spPr bwMode="auto">
          <a:xfrm>
            <a:off x="914400" y="1028700"/>
            <a:ext cx="6629400" cy="2000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500" b="1" dirty="0">
                <a:latin typeface="Tahoma" charset="0"/>
              </a:rPr>
              <a:t>Function </a:t>
            </a:r>
            <a:r>
              <a:rPr kumimoji="1" lang="en-US" sz="1500" dirty="0">
                <a:latin typeface="Tahoma" charset="0"/>
              </a:rPr>
              <a:t>Iterative-deepening-Search(</a:t>
            </a:r>
            <a:r>
              <a:rPr kumimoji="1" lang="en-US" sz="1500" i="1" dirty="0">
                <a:latin typeface="Tahoma" charset="0"/>
              </a:rPr>
              <a:t>problem</a:t>
            </a:r>
            <a:r>
              <a:rPr kumimoji="1" lang="en-US" sz="1500" dirty="0">
                <a:latin typeface="Tahoma" charset="0"/>
              </a:rPr>
              <a:t>) </a:t>
            </a:r>
            <a:r>
              <a:rPr kumimoji="1" lang="en-US" sz="1500" b="1" dirty="0">
                <a:latin typeface="Tahoma" charset="0"/>
              </a:rPr>
              <a:t>returns</a:t>
            </a:r>
            <a:r>
              <a:rPr kumimoji="1" lang="en-US" sz="1500" dirty="0">
                <a:latin typeface="Tahoma" charset="0"/>
              </a:rPr>
              <a:t> a solution or failure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500" dirty="0">
                <a:latin typeface="Tahoma" charset="0"/>
              </a:rPr>
              <a:t>	</a:t>
            </a:r>
            <a:r>
              <a:rPr kumimoji="1" lang="en-US" sz="1500" b="1" dirty="0">
                <a:latin typeface="Tahoma" charset="0"/>
                <a:sym typeface="Wingdings" charset="2"/>
              </a:rPr>
              <a:t>for </a:t>
            </a:r>
            <a:r>
              <a:rPr kumimoji="1" lang="en-US" sz="1500" i="1" dirty="0">
                <a:latin typeface="Tahoma" charset="0"/>
                <a:sym typeface="Wingdings" charset="2"/>
              </a:rPr>
              <a:t>depth</a:t>
            </a:r>
            <a:r>
              <a:rPr kumimoji="1" lang="en-US" sz="1500" dirty="0">
                <a:latin typeface="Tahoma" charset="0"/>
                <a:sym typeface="Wingdings" charset="2"/>
              </a:rPr>
              <a:t> = 0</a:t>
            </a:r>
            <a:r>
              <a:rPr kumimoji="1" lang="en-US" sz="1500" b="1" dirty="0">
                <a:latin typeface="Tahoma" charset="0"/>
                <a:sym typeface="Wingdings" charset="2"/>
              </a:rPr>
              <a:t> to </a:t>
            </a:r>
            <a:r>
              <a:rPr kumimoji="1" lang="en-US" sz="1500" dirty="0">
                <a:latin typeface="Tahoma" charset="0"/>
                <a:sym typeface="Symbol" charset="2"/>
              </a:rPr>
              <a:t> </a:t>
            </a:r>
            <a:r>
              <a:rPr kumimoji="1" lang="en-US" sz="1500" b="1" dirty="0">
                <a:latin typeface="Tahoma" charset="0"/>
                <a:sym typeface="Symbol" charset="2"/>
              </a:rPr>
              <a:t>do</a:t>
            </a:r>
            <a:endParaRPr kumimoji="1" lang="en-US" sz="1500" dirty="0">
              <a:latin typeface="Tahoma" charset="0"/>
              <a:sym typeface="Wingdings" charset="2"/>
            </a:endParaRP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500" dirty="0">
                <a:latin typeface="Tahoma" charset="0"/>
                <a:sym typeface="Wingdings" charset="2"/>
              </a:rPr>
              <a:t>		</a:t>
            </a:r>
            <a:r>
              <a:rPr kumimoji="1" lang="en-US" sz="1500" i="1" dirty="0">
                <a:latin typeface="Tahoma" charset="0"/>
                <a:sym typeface="Wingdings" charset="2"/>
              </a:rPr>
              <a:t>result </a:t>
            </a:r>
            <a:r>
              <a:rPr kumimoji="1" lang="en-US" sz="1500" dirty="0">
                <a:latin typeface="Tahoma" charset="0"/>
                <a:sym typeface="Wingdings" charset="2"/>
              </a:rPr>
              <a:t> Depth-Limited-Search(</a:t>
            </a:r>
            <a:r>
              <a:rPr kumimoji="1" lang="en-US" sz="1500" i="1" dirty="0">
                <a:latin typeface="Tahoma" charset="0"/>
                <a:sym typeface="Wingdings" charset="2"/>
              </a:rPr>
              <a:t>problem</a:t>
            </a:r>
            <a:r>
              <a:rPr kumimoji="1" lang="en-US" sz="1500" dirty="0">
                <a:latin typeface="Tahoma" charset="0"/>
                <a:sym typeface="Wingdings" charset="2"/>
              </a:rPr>
              <a:t>, </a:t>
            </a:r>
            <a:r>
              <a:rPr kumimoji="1" lang="en-US" sz="1500" i="1" dirty="0">
                <a:latin typeface="Tahoma" charset="0"/>
                <a:sym typeface="Wingdings" charset="2"/>
              </a:rPr>
              <a:t>depth</a:t>
            </a:r>
            <a:r>
              <a:rPr kumimoji="1" lang="en-US" sz="1500" dirty="0">
                <a:latin typeface="Tahoma" charset="0"/>
                <a:sym typeface="Wingdings" charset="2"/>
              </a:rPr>
              <a:t>)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500" b="1" dirty="0">
                <a:latin typeface="Tahoma" charset="0"/>
                <a:sym typeface="Wingdings" charset="2"/>
              </a:rPr>
              <a:t>		if </a:t>
            </a:r>
            <a:r>
              <a:rPr kumimoji="1" lang="en-US" sz="1500" i="1" dirty="0">
                <a:latin typeface="Tahoma" charset="0"/>
                <a:sym typeface="Wingdings" charset="2"/>
              </a:rPr>
              <a:t>result </a:t>
            </a:r>
            <a:r>
              <a:rPr kumimoji="1" lang="en-US" sz="1500" dirty="0">
                <a:latin typeface="Tahoma" charset="0"/>
                <a:sym typeface="Symbol" charset="2"/>
              </a:rPr>
              <a:t>succeeds</a:t>
            </a:r>
            <a:r>
              <a:rPr kumimoji="1" lang="en-US" sz="1500" i="1" dirty="0">
                <a:latin typeface="Tahoma" charset="0"/>
                <a:sym typeface="Symbol" charset="2"/>
              </a:rPr>
              <a:t> </a:t>
            </a:r>
            <a:r>
              <a:rPr kumimoji="1" lang="en-US" sz="1500" b="1" dirty="0">
                <a:latin typeface="Tahoma" charset="0"/>
                <a:sym typeface="Wingdings" charset="2"/>
              </a:rPr>
              <a:t>then return </a:t>
            </a:r>
            <a:r>
              <a:rPr kumimoji="1" lang="en-US" sz="1500" i="1" dirty="0">
                <a:latin typeface="Tahoma" charset="0"/>
                <a:sym typeface="Wingdings" charset="2"/>
              </a:rPr>
              <a:t>result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500" b="1" dirty="0">
                <a:latin typeface="Tahoma" charset="0"/>
                <a:sym typeface="Wingdings" charset="2"/>
              </a:rPr>
              <a:t>	end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500" b="1" dirty="0">
                <a:latin typeface="Tahoma" charset="0"/>
                <a:sym typeface="Wingdings" charset="2"/>
              </a:rPr>
              <a:t>	return </a:t>
            </a:r>
            <a:r>
              <a:rPr kumimoji="1" lang="en-US" sz="1500" dirty="0">
                <a:latin typeface="Tahoma" charset="0"/>
                <a:sym typeface="Wingdings" charset="2"/>
              </a:rPr>
              <a:t>failure </a:t>
            </a:r>
            <a:endParaRPr kumimoji="1" lang="en-US" sz="1500" b="1" dirty="0">
              <a:latin typeface="Tahoma" charset="0"/>
            </a:endParaRPr>
          </a:p>
        </p:txBody>
      </p:sp>
      <p:sp>
        <p:nvSpPr>
          <p:cNvPr id="154630" name="Text Box 5"/>
          <p:cNvSpPr txBox="1">
            <a:spLocks noChangeArrowheads="1"/>
          </p:cNvSpPr>
          <p:nvPr/>
        </p:nvSpPr>
        <p:spPr bwMode="auto">
          <a:xfrm>
            <a:off x="1428750" y="3098006"/>
            <a:ext cx="6400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latin typeface="Tahoma" charset="0"/>
              </a:rPr>
              <a:t>Combines the best of breadth-first and depth-first search strategies.</a:t>
            </a:r>
          </a:p>
        </p:txBody>
      </p:sp>
      <p:sp>
        <p:nvSpPr>
          <p:cNvPr id="154631" name="Rectangle 6"/>
          <p:cNvSpPr>
            <a:spLocks noChangeArrowheads="1"/>
          </p:cNvSpPr>
          <p:nvPr/>
        </p:nvSpPr>
        <p:spPr bwMode="auto">
          <a:xfrm>
            <a:off x="1485900" y="3857625"/>
            <a:ext cx="6134100" cy="11715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500">
                <a:latin typeface="Tahoma" charset="0"/>
              </a:rPr>
              <a:t>Completeness: 	Yes,</a:t>
            </a:r>
            <a:endParaRPr kumimoji="1" lang="en-US" sz="1500" i="1">
              <a:latin typeface="Tahoma" charset="0"/>
            </a:endParaRP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500">
                <a:latin typeface="Tahoma" charset="0"/>
              </a:rPr>
              <a:t>Time complexity:	</a:t>
            </a:r>
            <a:r>
              <a:rPr kumimoji="1" lang="en-US" sz="1500" i="1">
                <a:latin typeface="Tahoma" charset="0"/>
              </a:rPr>
              <a:t>O(b </a:t>
            </a:r>
            <a:r>
              <a:rPr kumimoji="1" lang="en-US" sz="1500" i="1" baseline="30000">
                <a:latin typeface="Tahoma" charset="0"/>
              </a:rPr>
              <a:t>d</a:t>
            </a:r>
            <a:r>
              <a:rPr kumimoji="1" lang="en-US" sz="1500" i="1">
                <a:latin typeface="Tahoma" charset="0"/>
              </a:rPr>
              <a:t>)</a:t>
            </a:r>
            <a:endParaRPr kumimoji="1" lang="en-US" sz="1500">
              <a:latin typeface="Tahoma" charset="0"/>
            </a:endParaRP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500">
                <a:latin typeface="Tahoma" charset="0"/>
              </a:rPr>
              <a:t>Space complexity:	</a:t>
            </a:r>
            <a:r>
              <a:rPr kumimoji="1" lang="en-US" sz="1500" i="1">
                <a:latin typeface="Tahoma" charset="0"/>
              </a:rPr>
              <a:t>O(bd)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500">
                <a:latin typeface="Tahoma" charset="0"/>
              </a:rPr>
              <a:t>Optimality:		Yes, if step cost = 1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E2C71BA-1270-4A42-BCBA-268914CE728D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1556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Romania with step costs in km</a:t>
            </a:r>
          </a:p>
        </p:txBody>
      </p:sp>
      <p:graphicFrame>
        <p:nvGraphicFramePr>
          <p:cNvPr id="155650" name="Object 2"/>
          <p:cNvGraphicFramePr>
            <a:graphicFrameLocks noChangeAspect="1"/>
          </p:cNvGraphicFramePr>
          <p:nvPr/>
        </p:nvGraphicFramePr>
        <p:xfrm>
          <a:off x="1143000" y="1182291"/>
          <a:ext cx="6858000" cy="3389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61" name="Image" r:id="rId3" imgW="13266502" imgH="6557007" progId="">
                  <p:embed/>
                </p:oleObj>
              </mc:Choice>
              <mc:Fallback>
                <p:oleObj name="Image" r:id="rId3" imgW="13266502" imgH="6557007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182291"/>
                        <a:ext cx="6858000" cy="33897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331E35C-62A1-3843-B167-2421584388AC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15667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2623"/>
            <a:ext cx="6400800" cy="5120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2C36D82-07E6-AF4A-93E1-45F050EC1B35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15770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2623"/>
            <a:ext cx="6400800" cy="5120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088E434-29E4-1C4B-B2CB-935490ED818A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15872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2623"/>
            <a:ext cx="6400800" cy="5120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BE0C71F-31E0-0A42-80B4-67C4F6D377EE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15974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2623"/>
            <a:ext cx="6400800" cy="5120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CB5EEB9-6652-314E-947C-2935BDAEFA3F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160772" name="Picture 10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3812"/>
            <a:ext cx="6400800" cy="511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21405B8-9B35-5C4E-958C-8C8AB80C7566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161796" name="Picture 10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2623"/>
            <a:ext cx="6400800" cy="5120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9DCFE43-2773-F74E-86FF-55201B4FFD5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24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Remember: Implementation of search algorithms</a:t>
            </a:r>
          </a:p>
        </p:txBody>
      </p:sp>
      <p:sp>
        <p:nvSpPr>
          <p:cNvPr id="102406" name="Text Box 4"/>
          <p:cNvSpPr txBox="1">
            <a:spLocks noChangeArrowheads="1"/>
          </p:cNvSpPr>
          <p:nvPr/>
        </p:nvSpPr>
        <p:spPr bwMode="auto">
          <a:xfrm>
            <a:off x="469900" y="3388182"/>
            <a:ext cx="8229600" cy="14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solidFill>
                  <a:srgbClr val="FF0000"/>
                </a:solidFill>
                <a:sym typeface="Wingdings" charset="2"/>
              </a:rPr>
              <a:t>Organizing your soldiers at the frontier:</a:t>
            </a:r>
            <a:endParaRPr lang="en-US" sz="1600" b="1" dirty="0">
              <a:solidFill>
                <a:srgbClr val="0066FF"/>
              </a:solidFill>
              <a:latin typeface="Tahoma" charset="0"/>
            </a:endParaRPr>
          </a:p>
          <a:p>
            <a:pPr>
              <a:spcBef>
                <a:spcPct val="50000"/>
              </a:spcBef>
            </a:pPr>
            <a:r>
              <a:rPr lang="en-US" sz="1350" b="1" dirty="0">
                <a:solidFill>
                  <a:srgbClr val="0066FF"/>
                </a:solidFill>
                <a:latin typeface="Tahoma" charset="0"/>
              </a:rPr>
              <a:t>Breadth-first search: </a:t>
            </a:r>
            <a:r>
              <a:rPr lang="en-US" sz="1350" dirty="0">
                <a:latin typeface="Tahoma" charset="0"/>
              </a:rPr>
              <a:t>Enqueue expanded (children) nodes to the </a:t>
            </a:r>
            <a:r>
              <a:rPr lang="en-US" sz="1350" b="1" dirty="0">
                <a:latin typeface="Tahoma" charset="0"/>
              </a:rPr>
              <a:t>back </a:t>
            </a:r>
            <a:r>
              <a:rPr lang="en-US" sz="1350" dirty="0">
                <a:latin typeface="Tahoma" charset="0"/>
              </a:rPr>
              <a:t>of the queue (FIFO order)</a:t>
            </a:r>
            <a:endParaRPr lang="en-US" sz="1350" b="1" dirty="0">
              <a:solidFill>
                <a:srgbClr val="0066FF"/>
              </a:solidFill>
              <a:latin typeface="Tahoma" charset="0"/>
            </a:endParaRPr>
          </a:p>
          <a:p>
            <a:pPr>
              <a:spcBef>
                <a:spcPct val="50000"/>
              </a:spcBef>
            </a:pPr>
            <a:r>
              <a:rPr lang="en-US" sz="1350" b="1" dirty="0">
                <a:solidFill>
                  <a:srgbClr val="0066FF"/>
                </a:solidFill>
                <a:latin typeface="Tahoma" charset="0"/>
              </a:rPr>
              <a:t>Depth-first search: </a:t>
            </a:r>
            <a:r>
              <a:rPr lang="en-US" sz="1350" dirty="0" err="1">
                <a:latin typeface="Tahoma" charset="0"/>
              </a:rPr>
              <a:t>Enqueue</a:t>
            </a:r>
            <a:r>
              <a:rPr lang="en-US" sz="1350" dirty="0">
                <a:latin typeface="Tahoma" charset="0"/>
              </a:rPr>
              <a:t> expanded (children) nodes to the </a:t>
            </a:r>
            <a:r>
              <a:rPr lang="en-US" sz="1350" b="1" dirty="0">
                <a:latin typeface="Tahoma" charset="0"/>
              </a:rPr>
              <a:t>front </a:t>
            </a:r>
            <a:r>
              <a:rPr lang="en-US" sz="1350" dirty="0">
                <a:latin typeface="Tahoma" charset="0"/>
              </a:rPr>
              <a:t>of the queue (LIFO order)</a:t>
            </a:r>
            <a:endParaRPr lang="en-US" sz="1350" b="1" dirty="0">
              <a:solidFill>
                <a:srgbClr val="0066FF"/>
              </a:solidFill>
              <a:latin typeface="Tahoma" charset="0"/>
            </a:endParaRPr>
          </a:p>
          <a:p>
            <a:pPr>
              <a:spcBef>
                <a:spcPct val="50000"/>
              </a:spcBef>
            </a:pPr>
            <a:r>
              <a:rPr lang="en-US" sz="1350" b="1" dirty="0">
                <a:solidFill>
                  <a:srgbClr val="0066FF"/>
                </a:solidFill>
                <a:latin typeface="Tahoma" charset="0"/>
              </a:rPr>
              <a:t>Uniform cost search: </a:t>
            </a:r>
            <a:r>
              <a:rPr lang="en-US" sz="1350" dirty="0">
                <a:latin typeface="Tahoma" charset="0"/>
              </a:rPr>
              <a:t>Enqueue expanded (children) nodes so that queue is </a:t>
            </a:r>
            <a:r>
              <a:rPr lang="en-US" sz="1350" b="1" dirty="0">
                <a:latin typeface="Tahoma" charset="0"/>
              </a:rPr>
              <a:t>ordered by </a:t>
            </a:r>
            <a:br>
              <a:rPr lang="en-US" sz="1350" b="1" dirty="0">
                <a:latin typeface="Tahoma" charset="0"/>
              </a:rPr>
            </a:br>
            <a:r>
              <a:rPr lang="en-US" sz="1350" b="1" dirty="0">
                <a:latin typeface="Tahoma" charset="0"/>
              </a:rPr>
              <a:t>the path (past) cost of the nodes</a:t>
            </a:r>
            <a:r>
              <a:rPr lang="en-US" sz="1350" dirty="0">
                <a:latin typeface="Tahoma" charset="0"/>
              </a:rPr>
              <a:t> (priority queue order).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EE40125-A65A-A745-A155-29D7F0EF8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3000"/>
            <a:ext cx="8001000" cy="21145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15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1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1200">
                <a:solidFill>
                  <a:schemeClr val="tx1"/>
                </a:solidFill>
                <a:latin typeface="+mn-lt"/>
                <a:ea typeface="ヒラギノ角ゴ Pro W3" charset="-128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105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05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18859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05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228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05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5717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05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2914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-"/>
              <a:defRPr kumimoji="1" sz="105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FontTx/>
              <a:buNone/>
            </a:pPr>
            <a:r>
              <a:rPr lang="en-US" sz="1350" b="1" kern="0" dirty="0"/>
              <a:t>Function </a:t>
            </a:r>
            <a:r>
              <a:rPr lang="en-US" sz="1350" kern="0" dirty="0"/>
              <a:t>General-Search(problem, Queuing-</a:t>
            </a:r>
            <a:r>
              <a:rPr lang="en-US" sz="1350" kern="0" dirty="0" err="1"/>
              <a:t>Fn</a:t>
            </a:r>
            <a:r>
              <a:rPr lang="en-US" sz="1350" kern="0" dirty="0"/>
              <a:t>) </a:t>
            </a:r>
            <a:r>
              <a:rPr lang="en-US" sz="1350" b="1" kern="0" dirty="0"/>
              <a:t>returns</a:t>
            </a:r>
            <a:r>
              <a:rPr lang="en-US" sz="1350" kern="0" dirty="0"/>
              <a:t> a solution, or failure</a:t>
            </a:r>
          </a:p>
          <a:p>
            <a:pPr>
              <a:buFontTx/>
              <a:buNone/>
            </a:pPr>
            <a:r>
              <a:rPr lang="en-US" sz="1350" kern="0" dirty="0"/>
              <a:t>	nodes </a:t>
            </a:r>
            <a:r>
              <a:rPr lang="en-US" sz="1350" kern="0" dirty="0">
                <a:sym typeface="Wingdings" charset="2"/>
              </a:rPr>
              <a:t>&lt;- make-queue(make-node(initial-state[problem]))   </a:t>
            </a:r>
            <a:r>
              <a:rPr lang="en-US" sz="1350" kern="0" dirty="0">
                <a:solidFill>
                  <a:srgbClr val="FF0000"/>
                </a:solidFill>
                <a:sym typeface="Wingdings" charset="2"/>
              </a:rPr>
              <a:t>// the frontier</a:t>
            </a:r>
          </a:p>
          <a:p>
            <a:pPr>
              <a:buFontTx/>
              <a:buNone/>
            </a:pPr>
            <a:r>
              <a:rPr lang="en-US" sz="1350" kern="0" dirty="0">
                <a:sym typeface="Wingdings" charset="2"/>
              </a:rPr>
              <a:t>	</a:t>
            </a:r>
            <a:r>
              <a:rPr lang="en-US" sz="1350" b="1" kern="0" dirty="0">
                <a:sym typeface="Wingdings" charset="2"/>
              </a:rPr>
              <a:t>loop do</a:t>
            </a:r>
            <a:endParaRPr lang="en-US" sz="1350" kern="0" dirty="0">
              <a:sym typeface="Wingdings" charset="2"/>
            </a:endParaRPr>
          </a:p>
          <a:p>
            <a:pPr>
              <a:buFontTx/>
              <a:buNone/>
            </a:pPr>
            <a:r>
              <a:rPr lang="en-US" sz="1350" kern="0" dirty="0">
                <a:sym typeface="Wingdings" charset="2"/>
              </a:rPr>
              <a:t>		</a:t>
            </a:r>
            <a:r>
              <a:rPr lang="en-US" sz="1350" b="1" kern="0" dirty="0">
                <a:sym typeface="Wingdings" charset="2"/>
              </a:rPr>
              <a:t>if </a:t>
            </a:r>
            <a:r>
              <a:rPr lang="en-US" sz="1350" kern="0" dirty="0">
                <a:sym typeface="Wingdings" charset="2"/>
              </a:rPr>
              <a:t>nodes is empty </a:t>
            </a:r>
            <a:r>
              <a:rPr lang="en-US" sz="1350" b="1" kern="0" dirty="0">
                <a:sym typeface="Wingdings" charset="2"/>
              </a:rPr>
              <a:t>then return</a:t>
            </a:r>
            <a:r>
              <a:rPr lang="en-US" sz="1350" kern="0" dirty="0">
                <a:sym typeface="Wingdings" charset="2"/>
              </a:rPr>
              <a:t> failure</a:t>
            </a:r>
          </a:p>
          <a:p>
            <a:pPr>
              <a:buFontTx/>
              <a:buNone/>
            </a:pPr>
            <a:r>
              <a:rPr lang="en-US" sz="1350" kern="0" dirty="0">
                <a:sym typeface="Wingdings" charset="2"/>
              </a:rPr>
              <a:t>		node &lt;- Remove-Front(nodes)		</a:t>
            </a:r>
            <a:r>
              <a:rPr lang="en-US" sz="1350" kern="0" dirty="0">
                <a:solidFill>
                  <a:srgbClr val="FF0000"/>
                </a:solidFill>
                <a:sym typeface="Wingdings" charset="2"/>
              </a:rPr>
              <a:t>// command your soldiers</a:t>
            </a:r>
            <a:endParaRPr lang="en-US" sz="1350" b="1" kern="0" dirty="0">
              <a:solidFill>
                <a:srgbClr val="FF0000"/>
              </a:solidFill>
              <a:sym typeface="Wingdings" charset="2"/>
            </a:endParaRPr>
          </a:p>
          <a:p>
            <a:pPr>
              <a:buFontTx/>
              <a:buNone/>
            </a:pPr>
            <a:r>
              <a:rPr lang="en-US" sz="1350" b="1" kern="0" dirty="0">
                <a:sym typeface="Wingdings" charset="2"/>
              </a:rPr>
              <a:t>		if </a:t>
            </a:r>
            <a:r>
              <a:rPr lang="en-US" sz="1350" kern="0" dirty="0">
                <a:sym typeface="Wingdings" charset="2"/>
              </a:rPr>
              <a:t>Goal-Test[problem] applied to State(node) succeeds </a:t>
            </a:r>
            <a:r>
              <a:rPr lang="en-US" sz="1350" b="1" kern="0" dirty="0">
                <a:sym typeface="Wingdings" charset="2"/>
              </a:rPr>
              <a:t>then return </a:t>
            </a:r>
            <a:r>
              <a:rPr lang="en-US" sz="1350" kern="0" dirty="0">
                <a:sym typeface="Wingdings" charset="2"/>
              </a:rPr>
              <a:t>node</a:t>
            </a:r>
          </a:p>
          <a:p>
            <a:pPr>
              <a:buFontTx/>
              <a:buNone/>
            </a:pPr>
            <a:r>
              <a:rPr lang="en-US" sz="1350" kern="0" dirty="0">
                <a:sym typeface="Wingdings" charset="2"/>
              </a:rPr>
              <a:t>		nodes &lt;- Queuing-</a:t>
            </a:r>
            <a:r>
              <a:rPr lang="en-US" sz="1350" kern="0" dirty="0" err="1">
                <a:sym typeface="Wingdings" charset="2"/>
              </a:rPr>
              <a:t>Fn</a:t>
            </a:r>
            <a:r>
              <a:rPr lang="en-US" sz="1350" kern="0" dirty="0">
                <a:sym typeface="Wingdings" charset="2"/>
              </a:rPr>
              <a:t>(nodes, Expand(node, Operators[problem])) </a:t>
            </a:r>
            <a:r>
              <a:rPr lang="en-US" sz="1350" kern="0" dirty="0">
                <a:solidFill>
                  <a:srgbClr val="FF0000"/>
                </a:solidFill>
                <a:sym typeface="Wingdings" charset="2"/>
              </a:rPr>
              <a:t>// organize your soldiers</a:t>
            </a:r>
            <a:endParaRPr lang="en-US" sz="1350" b="1" kern="0" dirty="0">
              <a:solidFill>
                <a:srgbClr val="FF0000"/>
              </a:solidFill>
              <a:sym typeface="Wingdings" charset="2"/>
            </a:endParaRPr>
          </a:p>
          <a:p>
            <a:pPr>
              <a:buFontTx/>
              <a:buNone/>
            </a:pPr>
            <a:r>
              <a:rPr lang="en-US" sz="1350" b="1" kern="0" dirty="0">
                <a:sym typeface="Wingdings" charset="2"/>
              </a:rPr>
              <a:t>	end</a:t>
            </a:r>
            <a:endParaRPr lang="en-US" sz="1350" b="1" kern="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6538A99-6CD6-F54E-B504-8DDA9A1DB0CB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162820" name="Picture 10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2623"/>
            <a:ext cx="6400800" cy="5120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0A337A5-B1B4-0549-94D0-A856CA50A4A9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16384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2623"/>
            <a:ext cx="6400800" cy="5120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3F2795A-D6A3-4849-9572-75339B32FCBE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164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Iterative deepening complexity</a:t>
            </a:r>
          </a:p>
        </p:txBody>
      </p:sp>
      <p:sp>
        <p:nvSpPr>
          <p:cNvPr id="1648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Iterative deepening search may seem wasteful because so many states are expanded multiple times.</a:t>
            </a:r>
          </a:p>
          <a:p>
            <a:endParaRPr lang="en-US" sz="1800" dirty="0"/>
          </a:p>
          <a:p>
            <a:r>
              <a:rPr lang="en-US" sz="1800" dirty="0"/>
              <a:t>In practice, however, the overhead of these multiple expansions is small, because most of the nodes are towards leaves (bottom) of the search tree:</a:t>
            </a:r>
          </a:p>
          <a:p>
            <a:pPr>
              <a:buFontTx/>
              <a:buNone/>
            </a:pPr>
            <a:r>
              <a:rPr lang="en-US" sz="1800" dirty="0"/>
              <a:t>		</a:t>
            </a:r>
            <a:r>
              <a:rPr lang="en-US" sz="1800" i="1" dirty="0">
                <a:solidFill>
                  <a:schemeClr val="hlink"/>
                </a:solidFill>
              </a:rPr>
              <a:t>thus, the nodes that are evaluated several times</a:t>
            </a:r>
          </a:p>
          <a:p>
            <a:pPr>
              <a:buFontTx/>
              <a:buNone/>
            </a:pPr>
            <a:r>
              <a:rPr lang="en-US" sz="1800" i="1" dirty="0">
                <a:solidFill>
                  <a:schemeClr val="hlink"/>
                </a:solidFill>
              </a:rPr>
              <a:t>		(towards top of tree) are in relatively small number.</a:t>
            </a:r>
          </a:p>
          <a:p>
            <a:endParaRPr lang="en-US" sz="180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97CC5B-5FBE-A945-AE0C-6B42D9A7246F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165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Iterative deepening complexity</a:t>
            </a:r>
          </a:p>
        </p:txBody>
      </p:sp>
      <p:sp>
        <p:nvSpPr>
          <p:cNvPr id="1658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71550"/>
            <a:ext cx="8686800" cy="3571875"/>
          </a:xfrm>
        </p:spPr>
        <p:txBody>
          <a:bodyPr/>
          <a:lstStyle/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In iterative deepening, nodes at bottom level are expanded once, level above twice, etc. up to root (expanded d+1 times) so total number of expansions is:</a:t>
            </a:r>
          </a:p>
          <a:p>
            <a:pPr>
              <a:buFontTx/>
              <a:buNone/>
            </a:pPr>
            <a:r>
              <a:rPr lang="en-US" sz="1800" dirty="0"/>
              <a:t>	</a:t>
            </a:r>
            <a:r>
              <a:rPr lang="en-US" dirty="0"/>
              <a:t>(d+1)1 + (d)b + (d-1)b^2 + … + 3b^(d-2) + 2b^(d-1) + 1b^d = O(</a:t>
            </a:r>
            <a:r>
              <a:rPr lang="en-US" dirty="0" err="1"/>
              <a:t>b^d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/>
              <a:t>In general, iterative deepening is preferred to depth-first or breadth-first when search space large and depth of solution not known.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Bi-directional search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F0D92-C902-D140-8AA4-356D250D41FE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4984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616C201-0E01-644C-A2C8-02006F431E88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166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Bidirectional search</a:t>
            </a:r>
          </a:p>
        </p:txBody>
      </p:sp>
      <p:sp>
        <p:nvSpPr>
          <p:cNvPr id="16691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Both search forward from initial state, and </a:t>
            </a:r>
            <a:r>
              <a:rPr lang="en-US">
                <a:solidFill>
                  <a:srgbClr val="0066FF"/>
                </a:solidFill>
              </a:rPr>
              <a:t>backwards from goal</a:t>
            </a:r>
            <a:r>
              <a:rPr lang="en-US"/>
              <a:t>.</a:t>
            </a:r>
          </a:p>
          <a:p>
            <a:r>
              <a:rPr lang="en-US"/>
              <a:t>Stop when the two searches meet in the middle.</a:t>
            </a:r>
          </a:p>
          <a:p>
            <a:endParaRPr lang="en-US"/>
          </a:p>
          <a:p>
            <a:r>
              <a:rPr lang="en-US">
                <a:solidFill>
                  <a:schemeClr val="hlink"/>
                </a:solidFill>
              </a:rPr>
              <a:t>Problem:</a:t>
            </a:r>
            <a:r>
              <a:rPr lang="en-US"/>
              <a:t> how do we search backwards from goal??</a:t>
            </a:r>
          </a:p>
          <a:p>
            <a:pPr lvl="1"/>
            <a:r>
              <a:rPr lang="en-US" sz="1500"/>
              <a:t>predecessor of node n = all nodes that have n as successor</a:t>
            </a:r>
          </a:p>
          <a:p>
            <a:pPr lvl="1"/>
            <a:r>
              <a:rPr lang="en-US" sz="1500"/>
              <a:t>this may not always be easy to compute!</a:t>
            </a:r>
          </a:p>
          <a:p>
            <a:pPr lvl="1"/>
            <a:r>
              <a:rPr lang="en-US" sz="1500"/>
              <a:t>if several goal states, apply predecessor function to them just as we applied successor (only works well if goals are explicitly known; may be difficult if goals only characterized implicitly).</a:t>
            </a:r>
          </a:p>
        </p:txBody>
      </p:sp>
      <p:grpSp>
        <p:nvGrpSpPr>
          <p:cNvPr id="166918" name="Group 158"/>
          <p:cNvGrpSpPr>
            <a:grpSpLocks/>
          </p:cNvGrpSpPr>
          <p:nvPr/>
        </p:nvGrpSpPr>
        <p:grpSpPr bwMode="auto">
          <a:xfrm>
            <a:off x="4800600" y="3257550"/>
            <a:ext cx="3200400" cy="1428750"/>
            <a:chOff x="576" y="1968"/>
            <a:chExt cx="4464" cy="2064"/>
          </a:xfrm>
        </p:grpSpPr>
        <p:sp>
          <p:nvSpPr>
            <p:cNvPr id="166919" name="Rectangle 5"/>
            <p:cNvSpPr>
              <a:spLocks noChangeArrowheads="1"/>
            </p:cNvSpPr>
            <p:nvPr/>
          </p:nvSpPr>
          <p:spPr bwMode="auto">
            <a:xfrm>
              <a:off x="576" y="1968"/>
              <a:ext cx="4464" cy="206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20" name="Oval 7"/>
            <p:cNvSpPr>
              <a:spLocks noChangeArrowheads="1"/>
            </p:cNvSpPr>
            <p:nvPr/>
          </p:nvSpPr>
          <p:spPr bwMode="auto">
            <a:xfrm flipV="1">
              <a:off x="3552" y="2808"/>
              <a:ext cx="576" cy="38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21" name="Line 8"/>
            <p:cNvSpPr>
              <a:spLocks noChangeShapeType="1"/>
            </p:cNvSpPr>
            <p:nvPr/>
          </p:nvSpPr>
          <p:spPr bwMode="auto">
            <a:xfrm>
              <a:off x="4080" y="3120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22" name="Line 9"/>
            <p:cNvSpPr>
              <a:spLocks noChangeShapeType="1"/>
            </p:cNvSpPr>
            <p:nvPr/>
          </p:nvSpPr>
          <p:spPr bwMode="auto">
            <a:xfrm flipV="1">
              <a:off x="4176" y="3024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23" name="Line 10"/>
            <p:cNvSpPr>
              <a:spLocks noChangeShapeType="1"/>
            </p:cNvSpPr>
            <p:nvPr/>
          </p:nvSpPr>
          <p:spPr bwMode="auto">
            <a:xfrm>
              <a:off x="4272" y="3024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24" name="Line 11"/>
            <p:cNvSpPr>
              <a:spLocks noChangeShapeType="1"/>
            </p:cNvSpPr>
            <p:nvPr/>
          </p:nvSpPr>
          <p:spPr bwMode="auto">
            <a:xfrm flipV="1">
              <a:off x="4464" y="3072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25" name="Line 12"/>
            <p:cNvSpPr>
              <a:spLocks noChangeShapeType="1"/>
            </p:cNvSpPr>
            <p:nvPr/>
          </p:nvSpPr>
          <p:spPr bwMode="auto">
            <a:xfrm>
              <a:off x="4656" y="3072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26" name="Line 13"/>
            <p:cNvSpPr>
              <a:spLocks noChangeShapeType="1"/>
            </p:cNvSpPr>
            <p:nvPr/>
          </p:nvSpPr>
          <p:spPr bwMode="auto">
            <a:xfrm flipH="1">
              <a:off x="4128" y="3264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27" name="Line 14"/>
            <p:cNvSpPr>
              <a:spLocks noChangeShapeType="1"/>
            </p:cNvSpPr>
            <p:nvPr/>
          </p:nvSpPr>
          <p:spPr bwMode="auto">
            <a:xfrm>
              <a:off x="4128" y="3456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28" name="Line 15"/>
            <p:cNvSpPr>
              <a:spLocks noChangeShapeType="1"/>
            </p:cNvSpPr>
            <p:nvPr/>
          </p:nvSpPr>
          <p:spPr bwMode="auto">
            <a:xfrm flipH="1">
              <a:off x="3984" y="3456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29" name="Line 16"/>
            <p:cNvSpPr>
              <a:spLocks noChangeShapeType="1"/>
            </p:cNvSpPr>
            <p:nvPr/>
          </p:nvSpPr>
          <p:spPr bwMode="auto">
            <a:xfrm flipH="1">
              <a:off x="3696" y="3168"/>
              <a:ext cx="4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30" name="Line 17"/>
            <p:cNvSpPr>
              <a:spLocks noChangeShapeType="1"/>
            </p:cNvSpPr>
            <p:nvPr/>
          </p:nvSpPr>
          <p:spPr bwMode="auto">
            <a:xfrm flipH="1" flipV="1">
              <a:off x="3312" y="350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31" name="Line 18"/>
            <p:cNvSpPr>
              <a:spLocks noChangeShapeType="1"/>
            </p:cNvSpPr>
            <p:nvPr/>
          </p:nvSpPr>
          <p:spPr bwMode="auto">
            <a:xfrm>
              <a:off x="3696" y="3504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32" name="Line 19"/>
            <p:cNvSpPr>
              <a:spLocks noChangeShapeType="1"/>
            </p:cNvSpPr>
            <p:nvPr/>
          </p:nvSpPr>
          <p:spPr bwMode="auto">
            <a:xfrm flipH="1" flipV="1">
              <a:off x="3504" y="3216"/>
              <a:ext cx="19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33" name="Line 20"/>
            <p:cNvSpPr>
              <a:spLocks noChangeShapeType="1"/>
            </p:cNvSpPr>
            <p:nvPr/>
          </p:nvSpPr>
          <p:spPr bwMode="auto">
            <a:xfrm flipH="1" flipV="1">
              <a:off x="3216" y="321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34" name="Line 21"/>
            <p:cNvSpPr>
              <a:spLocks noChangeShapeType="1"/>
            </p:cNvSpPr>
            <p:nvPr/>
          </p:nvSpPr>
          <p:spPr bwMode="auto">
            <a:xfrm flipH="1" flipV="1">
              <a:off x="3360" y="2976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35" name="Line 22"/>
            <p:cNvSpPr>
              <a:spLocks noChangeShapeType="1"/>
            </p:cNvSpPr>
            <p:nvPr/>
          </p:nvSpPr>
          <p:spPr bwMode="auto">
            <a:xfrm flipH="1">
              <a:off x="3072" y="3024"/>
              <a:ext cx="48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36" name="Line 23"/>
            <p:cNvSpPr>
              <a:spLocks noChangeShapeType="1"/>
            </p:cNvSpPr>
            <p:nvPr/>
          </p:nvSpPr>
          <p:spPr bwMode="auto">
            <a:xfrm flipV="1">
              <a:off x="3072" y="29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37" name="Line 24"/>
            <p:cNvSpPr>
              <a:spLocks noChangeShapeType="1"/>
            </p:cNvSpPr>
            <p:nvPr/>
          </p:nvSpPr>
          <p:spPr bwMode="auto">
            <a:xfrm flipH="1">
              <a:off x="3120" y="32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38" name="Line 25"/>
            <p:cNvSpPr>
              <a:spLocks noChangeShapeType="1"/>
            </p:cNvSpPr>
            <p:nvPr/>
          </p:nvSpPr>
          <p:spPr bwMode="auto">
            <a:xfrm flipH="1" flipV="1">
              <a:off x="3216" y="3312"/>
              <a:ext cx="9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39" name="Line 26"/>
            <p:cNvSpPr>
              <a:spLocks noChangeShapeType="1"/>
            </p:cNvSpPr>
            <p:nvPr/>
          </p:nvSpPr>
          <p:spPr bwMode="auto">
            <a:xfrm>
              <a:off x="3312" y="35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40" name="Line 27"/>
            <p:cNvSpPr>
              <a:spLocks noChangeShapeType="1"/>
            </p:cNvSpPr>
            <p:nvPr/>
          </p:nvSpPr>
          <p:spPr bwMode="auto">
            <a:xfrm>
              <a:off x="3312" y="3504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41" name="Line 28"/>
            <p:cNvSpPr>
              <a:spLocks noChangeShapeType="1"/>
            </p:cNvSpPr>
            <p:nvPr/>
          </p:nvSpPr>
          <p:spPr bwMode="auto">
            <a:xfrm>
              <a:off x="3984" y="3744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42" name="Line 29"/>
            <p:cNvSpPr>
              <a:spLocks noChangeShapeType="1"/>
            </p:cNvSpPr>
            <p:nvPr/>
          </p:nvSpPr>
          <p:spPr bwMode="auto">
            <a:xfrm flipH="1" flipV="1">
              <a:off x="3504" y="2640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43" name="Line 30"/>
            <p:cNvSpPr>
              <a:spLocks noChangeShapeType="1"/>
            </p:cNvSpPr>
            <p:nvPr/>
          </p:nvSpPr>
          <p:spPr bwMode="auto">
            <a:xfrm flipV="1">
              <a:off x="3504" y="2352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44" name="Line 31"/>
            <p:cNvSpPr>
              <a:spLocks noChangeShapeType="1"/>
            </p:cNvSpPr>
            <p:nvPr/>
          </p:nvSpPr>
          <p:spPr bwMode="auto">
            <a:xfrm flipH="1" flipV="1">
              <a:off x="3216" y="2448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45" name="Line 32"/>
            <p:cNvSpPr>
              <a:spLocks noChangeShapeType="1"/>
            </p:cNvSpPr>
            <p:nvPr/>
          </p:nvSpPr>
          <p:spPr bwMode="auto">
            <a:xfrm flipV="1">
              <a:off x="3216" y="2256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46" name="Line 33"/>
            <p:cNvSpPr>
              <a:spLocks noChangeShapeType="1"/>
            </p:cNvSpPr>
            <p:nvPr/>
          </p:nvSpPr>
          <p:spPr bwMode="auto">
            <a:xfrm flipH="1" flipV="1">
              <a:off x="3168" y="2160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47" name="Line 34"/>
            <p:cNvSpPr>
              <a:spLocks noChangeShapeType="1"/>
            </p:cNvSpPr>
            <p:nvPr/>
          </p:nvSpPr>
          <p:spPr bwMode="auto">
            <a:xfrm flipV="1">
              <a:off x="3936" y="2496"/>
              <a:ext cx="14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48" name="Line 35"/>
            <p:cNvSpPr>
              <a:spLocks noChangeShapeType="1"/>
            </p:cNvSpPr>
            <p:nvPr/>
          </p:nvSpPr>
          <p:spPr bwMode="auto">
            <a:xfrm flipH="1" flipV="1">
              <a:off x="3840" y="2208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49" name="Line 36"/>
            <p:cNvSpPr>
              <a:spLocks noChangeShapeType="1"/>
            </p:cNvSpPr>
            <p:nvPr/>
          </p:nvSpPr>
          <p:spPr bwMode="auto">
            <a:xfrm flipV="1">
              <a:off x="4080" y="2304"/>
              <a:ext cx="52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50" name="Line 37"/>
            <p:cNvSpPr>
              <a:spLocks noChangeShapeType="1"/>
            </p:cNvSpPr>
            <p:nvPr/>
          </p:nvSpPr>
          <p:spPr bwMode="auto">
            <a:xfrm flipH="1" flipV="1">
              <a:off x="4416" y="2160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51" name="Line 38"/>
            <p:cNvSpPr>
              <a:spLocks noChangeShapeType="1"/>
            </p:cNvSpPr>
            <p:nvPr/>
          </p:nvSpPr>
          <p:spPr bwMode="auto">
            <a:xfrm flipV="1">
              <a:off x="4128" y="2832"/>
              <a:ext cx="2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52" name="Line 39"/>
            <p:cNvSpPr>
              <a:spLocks noChangeShapeType="1"/>
            </p:cNvSpPr>
            <p:nvPr/>
          </p:nvSpPr>
          <p:spPr bwMode="auto">
            <a:xfrm flipV="1">
              <a:off x="4416" y="254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53" name="Line 40"/>
            <p:cNvSpPr>
              <a:spLocks noChangeShapeType="1"/>
            </p:cNvSpPr>
            <p:nvPr/>
          </p:nvSpPr>
          <p:spPr bwMode="auto">
            <a:xfrm>
              <a:off x="4416" y="2832"/>
              <a:ext cx="2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54" name="Line 41"/>
            <p:cNvSpPr>
              <a:spLocks noChangeShapeType="1"/>
            </p:cNvSpPr>
            <p:nvPr/>
          </p:nvSpPr>
          <p:spPr bwMode="auto">
            <a:xfrm flipH="1" flipV="1">
              <a:off x="3216" y="2688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55" name="Line 42"/>
            <p:cNvSpPr>
              <a:spLocks noChangeShapeType="1"/>
            </p:cNvSpPr>
            <p:nvPr/>
          </p:nvSpPr>
          <p:spPr bwMode="auto">
            <a:xfrm flipH="1">
              <a:off x="3168" y="2688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56" name="Line 43"/>
            <p:cNvSpPr>
              <a:spLocks noChangeShapeType="1"/>
            </p:cNvSpPr>
            <p:nvPr/>
          </p:nvSpPr>
          <p:spPr bwMode="auto">
            <a:xfrm flipH="1" flipV="1">
              <a:off x="3120" y="2496"/>
              <a:ext cx="9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57" name="Line 44"/>
            <p:cNvSpPr>
              <a:spLocks noChangeShapeType="1"/>
            </p:cNvSpPr>
            <p:nvPr/>
          </p:nvSpPr>
          <p:spPr bwMode="auto">
            <a:xfrm flipH="1">
              <a:off x="3072" y="2496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58" name="Line 45"/>
            <p:cNvSpPr>
              <a:spLocks noChangeShapeType="1"/>
            </p:cNvSpPr>
            <p:nvPr/>
          </p:nvSpPr>
          <p:spPr bwMode="auto">
            <a:xfrm flipV="1">
              <a:off x="4272" y="3744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59" name="Line 46"/>
            <p:cNvSpPr>
              <a:spLocks noChangeShapeType="1"/>
            </p:cNvSpPr>
            <p:nvPr/>
          </p:nvSpPr>
          <p:spPr bwMode="auto">
            <a:xfrm flipV="1">
              <a:off x="4464" y="3456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60" name="Line 47"/>
            <p:cNvSpPr>
              <a:spLocks noChangeShapeType="1"/>
            </p:cNvSpPr>
            <p:nvPr/>
          </p:nvSpPr>
          <p:spPr bwMode="auto">
            <a:xfrm flipV="1">
              <a:off x="4416" y="249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61" name="Line 48"/>
            <p:cNvSpPr>
              <a:spLocks noChangeShapeType="1"/>
            </p:cNvSpPr>
            <p:nvPr/>
          </p:nvSpPr>
          <p:spPr bwMode="auto">
            <a:xfrm>
              <a:off x="4608" y="2496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62" name="Line 49"/>
            <p:cNvSpPr>
              <a:spLocks noChangeShapeType="1"/>
            </p:cNvSpPr>
            <p:nvPr/>
          </p:nvSpPr>
          <p:spPr bwMode="auto">
            <a:xfrm flipV="1">
              <a:off x="3840" y="254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63" name="Line 50"/>
            <p:cNvSpPr>
              <a:spLocks noChangeShapeType="1"/>
            </p:cNvSpPr>
            <p:nvPr/>
          </p:nvSpPr>
          <p:spPr bwMode="auto">
            <a:xfrm flipH="1" flipV="1">
              <a:off x="3696" y="2352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64" name="Line 51"/>
            <p:cNvSpPr>
              <a:spLocks noChangeShapeType="1"/>
            </p:cNvSpPr>
            <p:nvPr/>
          </p:nvSpPr>
          <p:spPr bwMode="auto">
            <a:xfrm flipV="1">
              <a:off x="3696" y="2112"/>
              <a:ext cx="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65" name="Line 52"/>
            <p:cNvSpPr>
              <a:spLocks noChangeShapeType="1"/>
            </p:cNvSpPr>
            <p:nvPr/>
          </p:nvSpPr>
          <p:spPr bwMode="auto">
            <a:xfrm flipV="1">
              <a:off x="3696" y="2304"/>
              <a:ext cx="38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66" name="Line 53"/>
            <p:cNvSpPr>
              <a:spLocks noChangeShapeType="1"/>
            </p:cNvSpPr>
            <p:nvPr/>
          </p:nvSpPr>
          <p:spPr bwMode="auto">
            <a:xfrm flipH="1" flipV="1">
              <a:off x="3984" y="2160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67" name="Line 54"/>
            <p:cNvSpPr>
              <a:spLocks noChangeShapeType="1"/>
            </p:cNvSpPr>
            <p:nvPr/>
          </p:nvSpPr>
          <p:spPr bwMode="auto">
            <a:xfrm>
              <a:off x="3888" y="3216"/>
              <a:ext cx="4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68" name="Line 55"/>
            <p:cNvSpPr>
              <a:spLocks noChangeShapeType="1"/>
            </p:cNvSpPr>
            <p:nvPr/>
          </p:nvSpPr>
          <p:spPr bwMode="auto">
            <a:xfrm flipH="1">
              <a:off x="3792" y="3504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69" name="Line 56"/>
            <p:cNvSpPr>
              <a:spLocks noChangeShapeType="1"/>
            </p:cNvSpPr>
            <p:nvPr/>
          </p:nvSpPr>
          <p:spPr bwMode="auto">
            <a:xfrm>
              <a:off x="3792" y="36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70" name="Line 57"/>
            <p:cNvSpPr>
              <a:spLocks noChangeShapeType="1"/>
            </p:cNvSpPr>
            <p:nvPr/>
          </p:nvSpPr>
          <p:spPr bwMode="auto">
            <a:xfrm flipH="1" flipV="1">
              <a:off x="3024" y="230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71" name="Line 58"/>
            <p:cNvSpPr>
              <a:spLocks noChangeShapeType="1"/>
            </p:cNvSpPr>
            <p:nvPr/>
          </p:nvSpPr>
          <p:spPr bwMode="auto">
            <a:xfrm flipV="1">
              <a:off x="3216" y="2352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72" name="Line 59"/>
            <p:cNvSpPr>
              <a:spLocks noChangeShapeType="1"/>
            </p:cNvSpPr>
            <p:nvPr/>
          </p:nvSpPr>
          <p:spPr bwMode="auto">
            <a:xfrm flipV="1">
              <a:off x="3360" y="2112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73" name="Line 60"/>
            <p:cNvSpPr>
              <a:spLocks noChangeShapeType="1"/>
            </p:cNvSpPr>
            <p:nvPr/>
          </p:nvSpPr>
          <p:spPr bwMode="auto">
            <a:xfrm flipV="1">
              <a:off x="3216" y="254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74" name="Line 61"/>
            <p:cNvSpPr>
              <a:spLocks noChangeShapeType="1"/>
            </p:cNvSpPr>
            <p:nvPr/>
          </p:nvSpPr>
          <p:spPr bwMode="auto">
            <a:xfrm>
              <a:off x="4464" y="326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75" name="Line 62"/>
            <p:cNvSpPr>
              <a:spLocks noChangeShapeType="1"/>
            </p:cNvSpPr>
            <p:nvPr/>
          </p:nvSpPr>
          <p:spPr bwMode="auto">
            <a:xfrm>
              <a:off x="4464" y="3600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76" name="Line 63"/>
            <p:cNvSpPr>
              <a:spLocks noChangeShapeType="1"/>
            </p:cNvSpPr>
            <p:nvPr/>
          </p:nvSpPr>
          <p:spPr bwMode="auto">
            <a:xfrm flipV="1">
              <a:off x="4272" y="369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77" name="Line 64"/>
            <p:cNvSpPr>
              <a:spLocks noChangeShapeType="1"/>
            </p:cNvSpPr>
            <p:nvPr/>
          </p:nvSpPr>
          <p:spPr bwMode="auto">
            <a:xfrm>
              <a:off x="3984" y="3744"/>
              <a:ext cx="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78" name="Line 65"/>
            <p:cNvSpPr>
              <a:spLocks noChangeShapeType="1"/>
            </p:cNvSpPr>
            <p:nvPr/>
          </p:nvSpPr>
          <p:spPr bwMode="auto">
            <a:xfrm flipV="1">
              <a:off x="4128" y="3360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79" name="Line 66"/>
            <p:cNvSpPr>
              <a:spLocks noChangeShapeType="1"/>
            </p:cNvSpPr>
            <p:nvPr/>
          </p:nvSpPr>
          <p:spPr bwMode="auto">
            <a:xfrm flipV="1">
              <a:off x="4416" y="2784"/>
              <a:ext cx="28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80" name="Line 67"/>
            <p:cNvSpPr>
              <a:spLocks noChangeShapeType="1"/>
            </p:cNvSpPr>
            <p:nvPr/>
          </p:nvSpPr>
          <p:spPr bwMode="auto">
            <a:xfrm>
              <a:off x="4416" y="2544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81" name="Line 68"/>
            <p:cNvSpPr>
              <a:spLocks noChangeShapeType="1"/>
            </p:cNvSpPr>
            <p:nvPr/>
          </p:nvSpPr>
          <p:spPr bwMode="auto">
            <a:xfrm flipV="1">
              <a:off x="3216" y="302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82" name="Line 69"/>
            <p:cNvSpPr>
              <a:spLocks noChangeShapeType="1"/>
            </p:cNvSpPr>
            <p:nvPr/>
          </p:nvSpPr>
          <p:spPr bwMode="auto">
            <a:xfrm>
              <a:off x="4080" y="2496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83" name="Line 70"/>
            <p:cNvSpPr>
              <a:spLocks noChangeShapeType="1"/>
            </p:cNvSpPr>
            <p:nvPr/>
          </p:nvSpPr>
          <p:spPr bwMode="auto">
            <a:xfrm flipV="1">
              <a:off x="4608" y="2208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84" name="Line 71"/>
            <p:cNvSpPr>
              <a:spLocks noChangeShapeType="1"/>
            </p:cNvSpPr>
            <p:nvPr/>
          </p:nvSpPr>
          <p:spPr bwMode="auto">
            <a:xfrm flipV="1">
              <a:off x="4608" y="2352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85" name="Line 72"/>
            <p:cNvSpPr>
              <a:spLocks noChangeShapeType="1"/>
            </p:cNvSpPr>
            <p:nvPr/>
          </p:nvSpPr>
          <p:spPr bwMode="auto">
            <a:xfrm flipH="1" flipV="1">
              <a:off x="3024" y="3312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86" name="Line 73"/>
            <p:cNvSpPr>
              <a:spLocks noChangeShapeType="1"/>
            </p:cNvSpPr>
            <p:nvPr/>
          </p:nvSpPr>
          <p:spPr bwMode="auto">
            <a:xfrm>
              <a:off x="3120" y="345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87" name="Line 74"/>
            <p:cNvSpPr>
              <a:spLocks noChangeShapeType="1"/>
            </p:cNvSpPr>
            <p:nvPr/>
          </p:nvSpPr>
          <p:spPr bwMode="auto">
            <a:xfrm flipH="1">
              <a:off x="2928" y="3120"/>
              <a:ext cx="14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88" name="Line 75"/>
            <p:cNvSpPr>
              <a:spLocks noChangeShapeType="1"/>
            </p:cNvSpPr>
            <p:nvPr/>
          </p:nvSpPr>
          <p:spPr bwMode="auto">
            <a:xfrm>
              <a:off x="3072" y="3120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89" name="Line 76"/>
            <p:cNvSpPr>
              <a:spLocks noChangeShapeType="1"/>
            </p:cNvSpPr>
            <p:nvPr/>
          </p:nvSpPr>
          <p:spPr bwMode="auto">
            <a:xfrm flipH="1" flipV="1">
              <a:off x="3024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90" name="Line 77"/>
            <p:cNvSpPr>
              <a:spLocks noChangeShapeType="1"/>
            </p:cNvSpPr>
            <p:nvPr/>
          </p:nvSpPr>
          <p:spPr bwMode="auto">
            <a:xfrm flipV="1">
              <a:off x="3216" y="230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91" name="Line 78"/>
            <p:cNvSpPr>
              <a:spLocks noChangeShapeType="1"/>
            </p:cNvSpPr>
            <p:nvPr/>
          </p:nvSpPr>
          <p:spPr bwMode="auto">
            <a:xfrm flipV="1">
              <a:off x="3360" y="2256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92" name="Line 79"/>
            <p:cNvSpPr>
              <a:spLocks noChangeShapeType="1"/>
            </p:cNvSpPr>
            <p:nvPr/>
          </p:nvSpPr>
          <p:spPr bwMode="auto">
            <a:xfrm>
              <a:off x="4560" y="2832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93" name="Line 80"/>
            <p:cNvSpPr>
              <a:spLocks noChangeShapeType="1"/>
            </p:cNvSpPr>
            <p:nvPr/>
          </p:nvSpPr>
          <p:spPr bwMode="auto">
            <a:xfrm>
              <a:off x="4512" y="2880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94" name="Oval 82"/>
            <p:cNvSpPr>
              <a:spLocks noChangeArrowheads="1"/>
            </p:cNvSpPr>
            <p:nvPr/>
          </p:nvSpPr>
          <p:spPr bwMode="auto">
            <a:xfrm>
              <a:off x="1440" y="2808"/>
              <a:ext cx="576" cy="38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95" name="Line 83"/>
            <p:cNvSpPr>
              <a:spLocks noChangeShapeType="1"/>
            </p:cNvSpPr>
            <p:nvPr/>
          </p:nvSpPr>
          <p:spPr bwMode="auto">
            <a:xfrm flipV="1">
              <a:off x="1968" y="2736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96" name="Line 84"/>
            <p:cNvSpPr>
              <a:spLocks noChangeShapeType="1"/>
            </p:cNvSpPr>
            <p:nvPr/>
          </p:nvSpPr>
          <p:spPr bwMode="auto">
            <a:xfrm>
              <a:off x="2064" y="273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97" name="Line 85"/>
            <p:cNvSpPr>
              <a:spLocks noChangeShapeType="1"/>
            </p:cNvSpPr>
            <p:nvPr/>
          </p:nvSpPr>
          <p:spPr bwMode="auto">
            <a:xfrm flipV="1">
              <a:off x="2160" y="273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98" name="Line 86"/>
            <p:cNvSpPr>
              <a:spLocks noChangeShapeType="1"/>
            </p:cNvSpPr>
            <p:nvPr/>
          </p:nvSpPr>
          <p:spPr bwMode="auto">
            <a:xfrm>
              <a:off x="2352" y="2736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6999" name="Line 87"/>
            <p:cNvSpPr>
              <a:spLocks noChangeShapeType="1"/>
            </p:cNvSpPr>
            <p:nvPr/>
          </p:nvSpPr>
          <p:spPr bwMode="auto">
            <a:xfrm flipV="1">
              <a:off x="2544" y="2640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00" name="Line 88"/>
            <p:cNvSpPr>
              <a:spLocks noChangeShapeType="1"/>
            </p:cNvSpPr>
            <p:nvPr/>
          </p:nvSpPr>
          <p:spPr bwMode="auto">
            <a:xfrm flipH="1" flipV="1">
              <a:off x="2016" y="2544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01" name="Line 89"/>
            <p:cNvSpPr>
              <a:spLocks noChangeShapeType="1"/>
            </p:cNvSpPr>
            <p:nvPr/>
          </p:nvSpPr>
          <p:spPr bwMode="auto">
            <a:xfrm flipV="1">
              <a:off x="2016" y="2400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02" name="Line 90"/>
            <p:cNvSpPr>
              <a:spLocks noChangeShapeType="1"/>
            </p:cNvSpPr>
            <p:nvPr/>
          </p:nvSpPr>
          <p:spPr bwMode="auto">
            <a:xfrm flipH="1" flipV="1">
              <a:off x="1872" y="2256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03" name="Line 91"/>
            <p:cNvSpPr>
              <a:spLocks noChangeShapeType="1"/>
            </p:cNvSpPr>
            <p:nvPr/>
          </p:nvSpPr>
          <p:spPr bwMode="auto">
            <a:xfrm flipH="1" flipV="1">
              <a:off x="1584" y="2496"/>
              <a:ext cx="4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04" name="Line 92"/>
            <p:cNvSpPr>
              <a:spLocks noChangeShapeType="1"/>
            </p:cNvSpPr>
            <p:nvPr/>
          </p:nvSpPr>
          <p:spPr bwMode="auto">
            <a:xfrm flipH="1">
              <a:off x="1200" y="249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05" name="Line 93"/>
            <p:cNvSpPr>
              <a:spLocks noChangeShapeType="1"/>
            </p:cNvSpPr>
            <p:nvPr/>
          </p:nvSpPr>
          <p:spPr bwMode="auto">
            <a:xfrm flipV="1">
              <a:off x="1584" y="211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06" name="Line 94"/>
            <p:cNvSpPr>
              <a:spLocks noChangeShapeType="1"/>
            </p:cNvSpPr>
            <p:nvPr/>
          </p:nvSpPr>
          <p:spPr bwMode="auto">
            <a:xfrm flipH="1">
              <a:off x="1392" y="2496"/>
              <a:ext cx="19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07" name="Line 95"/>
            <p:cNvSpPr>
              <a:spLocks noChangeShapeType="1"/>
            </p:cNvSpPr>
            <p:nvPr/>
          </p:nvSpPr>
          <p:spPr bwMode="auto">
            <a:xfrm flipH="1">
              <a:off x="1104" y="2784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08" name="Line 96"/>
            <p:cNvSpPr>
              <a:spLocks noChangeShapeType="1"/>
            </p:cNvSpPr>
            <p:nvPr/>
          </p:nvSpPr>
          <p:spPr bwMode="auto">
            <a:xfrm flipH="1">
              <a:off x="1248" y="2784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09" name="Line 97"/>
            <p:cNvSpPr>
              <a:spLocks noChangeShapeType="1"/>
            </p:cNvSpPr>
            <p:nvPr/>
          </p:nvSpPr>
          <p:spPr bwMode="auto">
            <a:xfrm flipH="1" flipV="1">
              <a:off x="960" y="2880"/>
              <a:ext cx="48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10" name="Line 98"/>
            <p:cNvSpPr>
              <a:spLocks noChangeShapeType="1"/>
            </p:cNvSpPr>
            <p:nvPr/>
          </p:nvSpPr>
          <p:spPr bwMode="auto">
            <a:xfrm>
              <a:off x="960" y="28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11" name="Line 99"/>
            <p:cNvSpPr>
              <a:spLocks noChangeShapeType="1"/>
            </p:cNvSpPr>
            <p:nvPr/>
          </p:nvSpPr>
          <p:spPr bwMode="auto">
            <a:xfrm flipH="1" flipV="1">
              <a:off x="1008" y="2544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12" name="Line 100"/>
            <p:cNvSpPr>
              <a:spLocks noChangeShapeType="1"/>
            </p:cNvSpPr>
            <p:nvPr/>
          </p:nvSpPr>
          <p:spPr bwMode="auto">
            <a:xfrm flipH="1">
              <a:off x="1104" y="2496"/>
              <a:ext cx="9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13" name="Line 101"/>
            <p:cNvSpPr>
              <a:spLocks noChangeShapeType="1"/>
            </p:cNvSpPr>
            <p:nvPr/>
          </p:nvSpPr>
          <p:spPr bwMode="auto">
            <a:xfrm flipV="1">
              <a:off x="1200" y="225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14" name="Line 102"/>
            <p:cNvSpPr>
              <a:spLocks noChangeShapeType="1"/>
            </p:cNvSpPr>
            <p:nvPr/>
          </p:nvSpPr>
          <p:spPr bwMode="auto">
            <a:xfrm flipV="1">
              <a:off x="1200" y="225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15" name="Line 103"/>
            <p:cNvSpPr>
              <a:spLocks noChangeShapeType="1"/>
            </p:cNvSpPr>
            <p:nvPr/>
          </p:nvSpPr>
          <p:spPr bwMode="auto">
            <a:xfrm flipV="1">
              <a:off x="1872" y="2160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16" name="Line 104"/>
            <p:cNvSpPr>
              <a:spLocks noChangeShapeType="1"/>
            </p:cNvSpPr>
            <p:nvPr/>
          </p:nvSpPr>
          <p:spPr bwMode="auto">
            <a:xfrm flipH="1">
              <a:off x="1392" y="3168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17" name="Line 105"/>
            <p:cNvSpPr>
              <a:spLocks noChangeShapeType="1"/>
            </p:cNvSpPr>
            <p:nvPr/>
          </p:nvSpPr>
          <p:spPr bwMode="auto">
            <a:xfrm>
              <a:off x="1392" y="3360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18" name="Line 106"/>
            <p:cNvSpPr>
              <a:spLocks noChangeShapeType="1"/>
            </p:cNvSpPr>
            <p:nvPr/>
          </p:nvSpPr>
          <p:spPr bwMode="auto">
            <a:xfrm flipH="1">
              <a:off x="1104" y="3360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19" name="Line 107"/>
            <p:cNvSpPr>
              <a:spLocks noChangeShapeType="1"/>
            </p:cNvSpPr>
            <p:nvPr/>
          </p:nvSpPr>
          <p:spPr bwMode="auto">
            <a:xfrm>
              <a:off x="1104" y="3552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20" name="Line 108"/>
            <p:cNvSpPr>
              <a:spLocks noChangeShapeType="1"/>
            </p:cNvSpPr>
            <p:nvPr/>
          </p:nvSpPr>
          <p:spPr bwMode="auto">
            <a:xfrm flipH="1">
              <a:off x="1056" y="3744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21" name="Line 109"/>
            <p:cNvSpPr>
              <a:spLocks noChangeShapeType="1"/>
            </p:cNvSpPr>
            <p:nvPr/>
          </p:nvSpPr>
          <p:spPr bwMode="auto">
            <a:xfrm>
              <a:off x="1824" y="3168"/>
              <a:ext cx="14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22" name="Line 110"/>
            <p:cNvSpPr>
              <a:spLocks noChangeShapeType="1"/>
            </p:cNvSpPr>
            <p:nvPr/>
          </p:nvSpPr>
          <p:spPr bwMode="auto">
            <a:xfrm flipH="1">
              <a:off x="1728" y="3504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23" name="Line 111"/>
            <p:cNvSpPr>
              <a:spLocks noChangeShapeType="1"/>
            </p:cNvSpPr>
            <p:nvPr/>
          </p:nvSpPr>
          <p:spPr bwMode="auto">
            <a:xfrm>
              <a:off x="1968" y="3504"/>
              <a:ext cx="52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24" name="Line 112"/>
            <p:cNvSpPr>
              <a:spLocks noChangeShapeType="1"/>
            </p:cNvSpPr>
            <p:nvPr/>
          </p:nvSpPr>
          <p:spPr bwMode="auto">
            <a:xfrm flipH="1">
              <a:off x="2304" y="3696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25" name="Line 113"/>
            <p:cNvSpPr>
              <a:spLocks noChangeShapeType="1"/>
            </p:cNvSpPr>
            <p:nvPr/>
          </p:nvSpPr>
          <p:spPr bwMode="auto">
            <a:xfrm>
              <a:off x="2016" y="3024"/>
              <a:ext cx="2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26" name="Line 114"/>
            <p:cNvSpPr>
              <a:spLocks noChangeShapeType="1"/>
            </p:cNvSpPr>
            <p:nvPr/>
          </p:nvSpPr>
          <p:spPr bwMode="auto">
            <a:xfrm>
              <a:off x="2304" y="316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27" name="Line 115"/>
            <p:cNvSpPr>
              <a:spLocks noChangeShapeType="1"/>
            </p:cNvSpPr>
            <p:nvPr/>
          </p:nvSpPr>
          <p:spPr bwMode="auto">
            <a:xfrm flipV="1">
              <a:off x="2304" y="3024"/>
              <a:ext cx="2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28" name="Line 116"/>
            <p:cNvSpPr>
              <a:spLocks noChangeShapeType="1"/>
            </p:cNvSpPr>
            <p:nvPr/>
          </p:nvSpPr>
          <p:spPr bwMode="auto">
            <a:xfrm flipH="1">
              <a:off x="1104" y="3072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29" name="Line 117"/>
            <p:cNvSpPr>
              <a:spLocks noChangeShapeType="1"/>
            </p:cNvSpPr>
            <p:nvPr/>
          </p:nvSpPr>
          <p:spPr bwMode="auto">
            <a:xfrm flipH="1" flipV="1">
              <a:off x="1056" y="3120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30" name="Line 118"/>
            <p:cNvSpPr>
              <a:spLocks noChangeShapeType="1"/>
            </p:cNvSpPr>
            <p:nvPr/>
          </p:nvSpPr>
          <p:spPr bwMode="auto">
            <a:xfrm flipH="1">
              <a:off x="1008" y="3312"/>
              <a:ext cx="9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31" name="Line 119"/>
            <p:cNvSpPr>
              <a:spLocks noChangeShapeType="1"/>
            </p:cNvSpPr>
            <p:nvPr/>
          </p:nvSpPr>
          <p:spPr bwMode="auto">
            <a:xfrm flipH="1" flipV="1">
              <a:off x="960" y="3312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32" name="Line 120"/>
            <p:cNvSpPr>
              <a:spLocks noChangeShapeType="1"/>
            </p:cNvSpPr>
            <p:nvPr/>
          </p:nvSpPr>
          <p:spPr bwMode="auto">
            <a:xfrm>
              <a:off x="2160" y="2160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33" name="Line 121"/>
            <p:cNvSpPr>
              <a:spLocks noChangeShapeType="1"/>
            </p:cNvSpPr>
            <p:nvPr/>
          </p:nvSpPr>
          <p:spPr bwMode="auto">
            <a:xfrm>
              <a:off x="2352" y="2400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34" name="Line 122"/>
            <p:cNvSpPr>
              <a:spLocks noChangeShapeType="1"/>
            </p:cNvSpPr>
            <p:nvPr/>
          </p:nvSpPr>
          <p:spPr bwMode="auto">
            <a:xfrm>
              <a:off x="2304" y="345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35" name="Line 123"/>
            <p:cNvSpPr>
              <a:spLocks noChangeShapeType="1"/>
            </p:cNvSpPr>
            <p:nvPr/>
          </p:nvSpPr>
          <p:spPr bwMode="auto">
            <a:xfrm flipV="1">
              <a:off x="2496" y="3360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36" name="Line 124"/>
            <p:cNvSpPr>
              <a:spLocks noChangeShapeType="1"/>
            </p:cNvSpPr>
            <p:nvPr/>
          </p:nvSpPr>
          <p:spPr bwMode="auto">
            <a:xfrm>
              <a:off x="1728" y="321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37" name="Line 125"/>
            <p:cNvSpPr>
              <a:spLocks noChangeShapeType="1"/>
            </p:cNvSpPr>
            <p:nvPr/>
          </p:nvSpPr>
          <p:spPr bwMode="auto">
            <a:xfrm flipH="1">
              <a:off x="1584" y="3456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38" name="Line 126"/>
            <p:cNvSpPr>
              <a:spLocks noChangeShapeType="1"/>
            </p:cNvSpPr>
            <p:nvPr/>
          </p:nvSpPr>
          <p:spPr bwMode="auto">
            <a:xfrm>
              <a:off x="1584" y="3648"/>
              <a:ext cx="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39" name="Line 127"/>
            <p:cNvSpPr>
              <a:spLocks noChangeShapeType="1"/>
            </p:cNvSpPr>
            <p:nvPr/>
          </p:nvSpPr>
          <p:spPr bwMode="auto">
            <a:xfrm>
              <a:off x="1584" y="3648"/>
              <a:ext cx="38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40" name="Line 128"/>
            <p:cNvSpPr>
              <a:spLocks noChangeShapeType="1"/>
            </p:cNvSpPr>
            <p:nvPr/>
          </p:nvSpPr>
          <p:spPr bwMode="auto">
            <a:xfrm flipH="1">
              <a:off x="1872" y="3696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41" name="Line 129"/>
            <p:cNvSpPr>
              <a:spLocks noChangeShapeType="1"/>
            </p:cNvSpPr>
            <p:nvPr/>
          </p:nvSpPr>
          <p:spPr bwMode="auto">
            <a:xfrm flipV="1">
              <a:off x="1776" y="2496"/>
              <a:ext cx="4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42" name="Line 130"/>
            <p:cNvSpPr>
              <a:spLocks noChangeShapeType="1"/>
            </p:cNvSpPr>
            <p:nvPr/>
          </p:nvSpPr>
          <p:spPr bwMode="auto">
            <a:xfrm flipH="1" flipV="1">
              <a:off x="1680" y="2400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43" name="Line 131"/>
            <p:cNvSpPr>
              <a:spLocks noChangeShapeType="1"/>
            </p:cNvSpPr>
            <p:nvPr/>
          </p:nvSpPr>
          <p:spPr bwMode="auto">
            <a:xfrm flipV="1">
              <a:off x="1680" y="2304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44" name="Line 132"/>
            <p:cNvSpPr>
              <a:spLocks noChangeShapeType="1"/>
            </p:cNvSpPr>
            <p:nvPr/>
          </p:nvSpPr>
          <p:spPr bwMode="auto">
            <a:xfrm flipH="1">
              <a:off x="912" y="3552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45" name="Line 133"/>
            <p:cNvSpPr>
              <a:spLocks noChangeShapeType="1"/>
            </p:cNvSpPr>
            <p:nvPr/>
          </p:nvSpPr>
          <p:spPr bwMode="auto">
            <a:xfrm>
              <a:off x="1104" y="3552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46" name="Line 134"/>
            <p:cNvSpPr>
              <a:spLocks noChangeShapeType="1"/>
            </p:cNvSpPr>
            <p:nvPr/>
          </p:nvSpPr>
          <p:spPr bwMode="auto">
            <a:xfrm>
              <a:off x="1248" y="3744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47" name="Line 135"/>
            <p:cNvSpPr>
              <a:spLocks noChangeShapeType="1"/>
            </p:cNvSpPr>
            <p:nvPr/>
          </p:nvSpPr>
          <p:spPr bwMode="auto">
            <a:xfrm>
              <a:off x="1104" y="331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48" name="Line 136"/>
            <p:cNvSpPr>
              <a:spLocks noChangeShapeType="1"/>
            </p:cNvSpPr>
            <p:nvPr/>
          </p:nvSpPr>
          <p:spPr bwMode="auto">
            <a:xfrm flipV="1">
              <a:off x="2352" y="259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49" name="Line 137"/>
            <p:cNvSpPr>
              <a:spLocks noChangeShapeType="1"/>
            </p:cNvSpPr>
            <p:nvPr/>
          </p:nvSpPr>
          <p:spPr bwMode="auto">
            <a:xfrm flipV="1">
              <a:off x="2352" y="2256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50" name="Line 138"/>
            <p:cNvSpPr>
              <a:spLocks noChangeShapeType="1"/>
            </p:cNvSpPr>
            <p:nvPr/>
          </p:nvSpPr>
          <p:spPr bwMode="auto">
            <a:xfrm>
              <a:off x="2160" y="216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51" name="Line 139"/>
            <p:cNvSpPr>
              <a:spLocks noChangeShapeType="1"/>
            </p:cNvSpPr>
            <p:nvPr/>
          </p:nvSpPr>
          <p:spPr bwMode="auto">
            <a:xfrm flipV="1">
              <a:off x="1872" y="2016"/>
              <a:ext cx="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52" name="Line 140"/>
            <p:cNvSpPr>
              <a:spLocks noChangeShapeType="1"/>
            </p:cNvSpPr>
            <p:nvPr/>
          </p:nvSpPr>
          <p:spPr bwMode="auto">
            <a:xfrm>
              <a:off x="2016" y="2544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53" name="Line 141"/>
            <p:cNvSpPr>
              <a:spLocks noChangeShapeType="1"/>
            </p:cNvSpPr>
            <p:nvPr/>
          </p:nvSpPr>
          <p:spPr bwMode="auto">
            <a:xfrm>
              <a:off x="2304" y="3168"/>
              <a:ext cx="28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54" name="Line 142"/>
            <p:cNvSpPr>
              <a:spLocks noChangeShapeType="1"/>
            </p:cNvSpPr>
            <p:nvPr/>
          </p:nvSpPr>
          <p:spPr bwMode="auto">
            <a:xfrm flipV="1">
              <a:off x="2304" y="3360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55" name="Line 143"/>
            <p:cNvSpPr>
              <a:spLocks noChangeShapeType="1"/>
            </p:cNvSpPr>
            <p:nvPr/>
          </p:nvSpPr>
          <p:spPr bwMode="auto">
            <a:xfrm>
              <a:off x="1104" y="278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56" name="Line 144"/>
            <p:cNvSpPr>
              <a:spLocks noChangeShapeType="1"/>
            </p:cNvSpPr>
            <p:nvPr/>
          </p:nvSpPr>
          <p:spPr bwMode="auto">
            <a:xfrm flipV="1">
              <a:off x="1968" y="3408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57" name="Line 145"/>
            <p:cNvSpPr>
              <a:spLocks noChangeShapeType="1"/>
            </p:cNvSpPr>
            <p:nvPr/>
          </p:nvSpPr>
          <p:spPr bwMode="auto">
            <a:xfrm>
              <a:off x="2496" y="3696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58" name="Line 146"/>
            <p:cNvSpPr>
              <a:spLocks noChangeShapeType="1"/>
            </p:cNvSpPr>
            <p:nvPr/>
          </p:nvSpPr>
          <p:spPr bwMode="auto">
            <a:xfrm>
              <a:off x="2496" y="3504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59" name="Line 147"/>
            <p:cNvSpPr>
              <a:spLocks noChangeShapeType="1"/>
            </p:cNvSpPr>
            <p:nvPr/>
          </p:nvSpPr>
          <p:spPr bwMode="auto">
            <a:xfrm flipH="1">
              <a:off x="912" y="2544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60" name="Line 148"/>
            <p:cNvSpPr>
              <a:spLocks noChangeShapeType="1"/>
            </p:cNvSpPr>
            <p:nvPr/>
          </p:nvSpPr>
          <p:spPr bwMode="auto">
            <a:xfrm flipV="1">
              <a:off x="1008" y="240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61" name="Line 149"/>
            <p:cNvSpPr>
              <a:spLocks noChangeShapeType="1"/>
            </p:cNvSpPr>
            <p:nvPr/>
          </p:nvSpPr>
          <p:spPr bwMode="auto">
            <a:xfrm flipH="1" flipV="1">
              <a:off x="816" y="2832"/>
              <a:ext cx="14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62" name="Line 150"/>
            <p:cNvSpPr>
              <a:spLocks noChangeShapeType="1"/>
            </p:cNvSpPr>
            <p:nvPr/>
          </p:nvSpPr>
          <p:spPr bwMode="auto">
            <a:xfrm flipV="1">
              <a:off x="960" y="2784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63" name="Line 151"/>
            <p:cNvSpPr>
              <a:spLocks noChangeShapeType="1"/>
            </p:cNvSpPr>
            <p:nvPr/>
          </p:nvSpPr>
          <p:spPr bwMode="auto">
            <a:xfrm flipH="1">
              <a:off x="912" y="3504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64" name="Line 152"/>
            <p:cNvSpPr>
              <a:spLocks noChangeShapeType="1"/>
            </p:cNvSpPr>
            <p:nvPr/>
          </p:nvSpPr>
          <p:spPr bwMode="auto">
            <a:xfrm>
              <a:off x="1104" y="355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65" name="Line 153"/>
            <p:cNvSpPr>
              <a:spLocks noChangeShapeType="1"/>
            </p:cNvSpPr>
            <p:nvPr/>
          </p:nvSpPr>
          <p:spPr bwMode="auto">
            <a:xfrm>
              <a:off x="1248" y="374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66" name="Line 154"/>
            <p:cNvSpPr>
              <a:spLocks noChangeShapeType="1"/>
            </p:cNvSpPr>
            <p:nvPr/>
          </p:nvSpPr>
          <p:spPr bwMode="auto">
            <a:xfrm flipV="1">
              <a:off x="2448" y="3072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067" name="Line 155"/>
            <p:cNvSpPr>
              <a:spLocks noChangeShapeType="1"/>
            </p:cNvSpPr>
            <p:nvPr/>
          </p:nvSpPr>
          <p:spPr bwMode="auto">
            <a:xfrm flipV="1">
              <a:off x="2400" y="2928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221340" name="Text Box 156"/>
            <p:cNvSpPr txBox="1">
              <a:spLocks noChangeArrowheads="1"/>
            </p:cNvSpPr>
            <p:nvPr/>
          </p:nvSpPr>
          <p:spPr bwMode="auto">
            <a:xfrm>
              <a:off x="3590" y="2954"/>
              <a:ext cx="580" cy="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660066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Goal</a:t>
              </a:r>
              <a:endParaRPr lang="en-US" sz="75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221341" name="Text Box 157"/>
            <p:cNvSpPr txBox="1">
              <a:spLocks noChangeArrowheads="1"/>
            </p:cNvSpPr>
            <p:nvPr/>
          </p:nvSpPr>
          <p:spPr bwMode="auto">
            <a:xfrm>
              <a:off x="1440" y="2954"/>
              <a:ext cx="682" cy="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660066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Start</a:t>
              </a:r>
              <a:endParaRPr lang="en-US" sz="75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DAEC352-9BF1-7445-8757-48CF79A59DA2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167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Bidirectional search</a:t>
            </a:r>
          </a:p>
        </p:txBody>
      </p:sp>
      <p:sp>
        <p:nvSpPr>
          <p:cNvPr id="16794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hlink"/>
                </a:solidFill>
              </a:rPr>
              <a:t>Problem:</a:t>
            </a:r>
            <a:r>
              <a:rPr lang="en-US"/>
              <a:t> how do we search backwards from goal?? (cont.)</a:t>
            </a:r>
          </a:p>
          <a:p>
            <a:pPr lvl="1"/>
            <a:r>
              <a:rPr lang="en-US" sz="1350"/>
              <a:t>…</a:t>
            </a:r>
          </a:p>
          <a:p>
            <a:pPr lvl="1"/>
            <a:r>
              <a:rPr lang="en-US" sz="1500"/>
              <a:t>for bidirectional search to work well, there must be an efficient way to check whether a given node belongs to the other search tree.</a:t>
            </a:r>
          </a:p>
          <a:p>
            <a:pPr lvl="1"/>
            <a:r>
              <a:rPr lang="en-US" sz="1500"/>
              <a:t>select a given search algorithm for each half.</a:t>
            </a:r>
          </a:p>
        </p:txBody>
      </p:sp>
      <p:grpSp>
        <p:nvGrpSpPr>
          <p:cNvPr id="167942" name="Group 4"/>
          <p:cNvGrpSpPr>
            <a:grpSpLocks/>
          </p:cNvGrpSpPr>
          <p:nvPr/>
        </p:nvGrpSpPr>
        <p:grpSpPr bwMode="auto">
          <a:xfrm>
            <a:off x="4800600" y="3181350"/>
            <a:ext cx="3200400" cy="1428750"/>
            <a:chOff x="576" y="1968"/>
            <a:chExt cx="4464" cy="2064"/>
          </a:xfrm>
        </p:grpSpPr>
        <p:sp>
          <p:nvSpPr>
            <p:cNvPr id="167943" name="Rectangle 5"/>
            <p:cNvSpPr>
              <a:spLocks noChangeArrowheads="1"/>
            </p:cNvSpPr>
            <p:nvPr/>
          </p:nvSpPr>
          <p:spPr bwMode="auto">
            <a:xfrm>
              <a:off x="576" y="1968"/>
              <a:ext cx="4464" cy="206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44" name="Oval 6"/>
            <p:cNvSpPr>
              <a:spLocks noChangeArrowheads="1"/>
            </p:cNvSpPr>
            <p:nvPr/>
          </p:nvSpPr>
          <p:spPr bwMode="auto">
            <a:xfrm flipV="1">
              <a:off x="3552" y="2808"/>
              <a:ext cx="576" cy="38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45" name="Line 7"/>
            <p:cNvSpPr>
              <a:spLocks noChangeShapeType="1"/>
            </p:cNvSpPr>
            <p:nvPr/>
          </p:nvSpPr>
          <p:spPr bwMode="auto">
            <a:xfrm>
              <a:off x="4080" y="3120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46" name="Line 8"/>
            <p:cNvSpPr>
              <a:spLocks noChangeShapeType="1"/>
            </p:cNvSpPr>
            <p:nvPr/>
          </p:nvSpPr>
          <p:spPr bwMode="auto">
            <a:xfrm flipV="1">
              <a:off x="4176" y="3024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47" name="Line 9"/>
            <p:cNvSpPr>
              <a:spLocks noChangeShapeType="1"/>
            </p:cNvSpPr>
            <p:nvPr/>
          </p:nvSpPr>
          <p:spPr bwMode="auto">
            <a:xfrm>
              <a:off x="4272" y="3024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48" name="Line 10"/>
            <p:cNvSpPr>
              <a:spLocks noChangeShapeType="1"/>
            </p:cNvSpPr>
            <p:nvPr/>
          </p:nvSpPr>
          <p:spPr bwMode="auto">
            <a:xfrm flipV="1">
              <a:off x="4464" y="3072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49" name="Line 11"/>
            <p:cNvSpPr>
              <a:spLocks noChangeShapeType="1"/>
            </p:cNvSpPr>
            <p:nvPr/>
          </p:nvSpPr>
          <p:spPr bwMode="auto">
            <a:xfrm>
              <a:off x="4656" y="3072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50" name="Line 12"/>
            <p:cNvSpPr>
              <a:spLocks noChangeShapeType="1"/>
            </p:cNvSpPr>
            <p:nvPr/>
          </p:nvSpPr>
          <p:spPr bwMode="auto">
            <a:xfrm flipH="1">
              <a:off x="4128" y="3264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51" name="Line 13"/>
            <p:cNvSpPr>
              <a:spLocks noChangeShapeType="1"/>
            </p:cNvSpPr>
            <p:nvPr/>
          </p:nvSpPr>
          <p:spPr bwMode="auto">
            <a:xfrm>
              <a:off x="4128" y="3456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52" name="Line 14"/>
            <p:cNvSpPr>
              <a:spLocks noChangeShapeType="1"/>
            </p:cNvSpPr>
            <p:nvPr/>
          </p:nvSpPr>
          <p:spPr bwMode="auto">
            <a:xfrm flipH="1">
              <a:off x="3984" y="3456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53" name="Line 15"/>
            <p:cNvSpPr>
              <a:spLocks noChangeShapeType="1"/>
            </p:cNvSpPr>
            <p:nvPr/>
          </p:nvSpPr>
          <p:spPr bwMode="auto">
            <a:xfrm flipH="1">
              <a:off x="3696" y="3168"/>
              <a:ext cx="4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54" name="Line 16"/>
            <p:cNvSpPr>
              <a:spLocks noChangeShapeType="1"/>
            </p:cNvSpPr>
            <p:nvPr/>
          </p:nvSpPr>
          <p:spPr bwMode="auto">
            <a:xfrm flipH="1" flipV="1">
              <a:off x="3312" y="350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55" name="Line 17"/>
            <p:cNvSpPr>
              <a:spLocks noChangeShapeType="1"/>
            </p:cNvSpPr>
            <p:nvPr/>
          </p:nvSpPr>
          <p:spPr bwMode="auto">
            <a:xfrm>
              <a:off x="3696" y="3504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56" name="Line 18"/>
            <p:cNvSpPr>
              <a:spLocks noChangeShapeType="1"/>
            </p:cNvSpPr>
            <p:nvPr/>
          </p:nvSpPr>
          <p:spPr bwMode="auto">
            <a:xfrm flipH="1" flipV="1">
              <a:off x="3504" y="3216"/>
              <a:ext cx="19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57" name="Line 19"/>
            <p:cNvSpPr>
              <a:spLocks noChangeShapeType="1"/>
            </p:cNvSpPr>
            <p:nvPr/>
          </p:nvSpPr>
          <p:spPr bwMode="auto">
            <a:xfrm flipH="1" flipV="1">
              <a:off x="3216" y="321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58" name="Line 20"/>
            <p:cNvSpPr>
              <a:spLocks noChangeShapeType="1"/>
            </p:cNvSpPr>
            <p:nvPr/>
          </p:nvSpPr>
          <p:spPr bwMode="auto">
            <a:xfrm flipH="1" flipV="1">
              <a:off x="3360" y="2976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59" name="Line 21"/>
            <p:cNvSpPr>
              <a:spLocks noChangeShapeType="1"/>
            </p:cNvSpPr>
            <p:nvPr/>
          </p:nvSpPr>
          <p:spPr bwMode="auto">
            <a:xfrm flipH="1">
              <a:off x="3072" y="3024"/>
              <a:ext cx="48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60" name="Line 22"/>
            <p:cNvSpPr>
              <a:spLocks noChangeShapeType="1"/>
            </p:cNvSpPr>
            <p:nvPr/>
          </p:nvSpPr>
          <p:spPr bwMode="auto">
            <a:xfrm flipV="1">
              <a:off x="3072" y="292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61" name="Line 23"/>
            <p:cNvSpPr>
              <a:spLocks noChangeShapeType="1"/>
            </p:cNvSpPr>
            <p:nvPr/>
          </p:nvSpPr>
          <p:spPr bwMode="auto">
            <a:xfrm flipH="1">
              <a:off x="3120" y="321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62" name="Line 24"/>
            <p:cNvSpPr>
              <a:spLocks noChangeShapeType="1"/>
            </p:cNvSpPr>
            <p:nvPr/>
          </p:nvSpPr>
          <p:spPr bwMode="auto">
            <a:xfrm flipH="1" flipV="1">
              <a:off x="3216" y="3312"/>
              <a:ext cx="9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63" name="Line 25"/>
            <p:cNvSpPr>
              <a:spLocks noChangeShapeType="1"/>
            </p:cNvSpPr>
            <p:nvPr/>
          </p:nvSpPr>
          <p:spPr bwMode="auto">
            <a:xfrm>
              <a:off x="3312" y="350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64" name="Line 26"/>
            <p:cNvSpPr>
              <a:spLocks noChangeShapeType="1"/>
            </p:cNvSpPr>
            <p:nvPr/>
          </p:nvSpPr>
          <p:spPr bwMode="auto">
            <a:xfrm>
              <a:off x="3312" y="3504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65" name="Line 27"/>
            <p:cNvSpPr>
              <a:spLocks noChangeShapeType="1"/>
            </p:cNvSpPr>
            <p:nvPr/>
          </p:nvSpPr>
          <p:spPr bwMode="auto">
            <a:xfrm>
              <a:off x="3984" y="3744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66" name="Line 28"/>
            <p:cNvSpPr>
              <a:spLocks noChangeShapeType="1"/>
            </p:cNvSpPr>
            <p:nvPr/>
          </p:nvSpPr>
          <p:spPr bwMode="auto">
            <a:xfrm flipH="1" flipV="1">
              <a:off x="3504" y="2640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67" name="Line 29"/>
            <p:cNvSpPr>
              <a:spLocks noChangeShapeType="1"/>
            </p:cNvSpPr>
            <p:nvPr/>
          </p:nvSpPr>
          <p:spPr bwMode="auto">
            <a:xfrm flipV="1">
              <a:off x="3504" y="2352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68" name="Line 30"/>
            <p:cNvSpPr>
              <a:spLocks noChangeShapeType="1"/>
            </p:cNvSpPr>
            <p:nvPr/>
          </p:nvSpPr>
          <p:spPr bwMode="auto">
            <a:xfrm flipH="1" flipV="1">
              <a:off x="3216" y="2448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69" name="Line 31"/>
            <p:cNvSpPr>
              <a:spLocks noChangeShapeType="1"/>
            </p:cNvSpPr>
            <p:nvPr/>
          </p:nvSpPr>
          <p:spPr bwMode="auto">
            <a:xfrm flipV="1">
              <a:off x="3216" y="2256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70" name="Line 32"/>
            <p:cNvSpPr>
              <a:spLocks noChangeShapeType="1"/>
            </p:cNvSpPr>
            <p:nvPr/>
          </p:nvSpPr>
          <p:spPr bwMode="auto">
            <a:xfrm flipH="1" flipV="1">
              <a:off x="3168" y="2160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71" name="Line 33"/>
            <p:cNvSpPr>
              <a:spLocks noChangeShapeType="1"/>
            </p:cNvSpPr>
            <p:nvPr/>
          </p:nvSpPr>
          <p:spPr bwMode="auto">
            <a:xfrm flipV="1">
              <a:off x="3936" y="2496"/>
              <a:ext cx="14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72" name="Line 34"/>
            <p:cNvSpPr>
              <a:spLocks noChangeShapeType="1"/>
            </p:cNvSpPr>
            <p:nvPr/>
          </p:nvSpPr>
          <p:spPr bwMode="auto">
            <a:xfrm flipH="1" flipV="1">
              <a:off x="3840" y="2208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73" name="Line 35"/>
            <p:cNvSpPr>
              <a:spLocks noChangeShapeType="1"/>
            </p:cNvSpPr>
            <p:nvPr/>
          </p:nvSpPr>
          <p:spPr bwMode="auto">
            <a:xfrm flipV="1">
              <a:off x="4080" y="2304"/>
              <a:ext cx="52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74" name="Line 36"/>
            <p:cNvSpPr>
              <a:spLocks noChangeShapeType="1"/>
            </p:cNvSpPr>
            <p:nvPr/>
          </p:nvSpPr>
          <p:spPr bwMode="auto">
            <a:xfrm flipH="1" flipV="1">
              <a:off x="4416" y="2160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75" name="Line 37"/>
            <p:cNvSpPr>
              <a:spLocks noChangeShapeType="1"/>
            </p:cNvSpPr>
            <p:nvPr/>
          </p:nvSpPr>
          <p:spPr bwMode="auto">
            <a:xfrm flipV="1">
              <a:off x="4128" y="2832"/>
              <a:ext cx="2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76" name="Line 38"/>
            <p:cNvSpPr>
              <a:spLocks noChangeShapeType="1"/>
            </p:cNvSpPr>
            <p:nvPr/>
          </p:nvSpPr>
          <p:spPr bwMode="auto">
            <a:xfrm flipV="1">
              <a:off x="4416" y="254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77" name="Line 39"/>
            <p:cNvSpPr>
              <a:spLocks noChangeShapeType="1"/>
            </p:cNvSpPr>
            <p:nvPr/>
          </p:nvSpPr>
          <p:spPr bwMode="auto">
            <a:xfrm>
              <a:off x="4416" y="2832"/>
              <a:ext cx="2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78" name="Line 40"/>
            <p:cNvSpPr>
              <a:spLocks noChangeShapeType="1"/>
            </p:cNvSpPr>
            <p:nvPr/>
          </p:nvSpPr>
          <p:spPr bwMode="auto">
            <a:xfrm flipH="1" flipV="1">
              <a:off x="3216" y="2688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79" name="Line 41"/>
            <p:cNvSpPr>
              <a:spLocks noChangeShapeType="1"/>
            </p:cNvSpPr>
            <p:nvPr/>
          </p:nvSpPr>
          <p:spPr bwMode="auto">
            <a:xfrm flipH="1">
              <a:off x="3168" y="2688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80" name="Line 42"/>
            <p:cNvSpPr>
              <a:spLocks noChangeShapeType="1"/>
            </p:cNvSpPr>
            <p:nvPr/>
          </p:nvSpPr>
          <p:spPr bwMode="auto">
            <a:xfrm flipH="1" flipV="1">
              <a:off x="3120" y="2496"/>
              <a:ext cx="9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81" name="Line 43"/>
            <p:cNvSpPr>
              <a:spLocks noChangeShapeType="1"/>
            </p:cNvSpPr>
            <p:nvPr/>
          </p:nvSpPr>
          <p:spPr bwMode="auto">
            <a:xfrm flipH="1">
              <a:off x="3072" y="2496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82" name="Line 44"/>
            <p:cNvSpPr>
              <a:spLocks noChangeShapeType="1"/>
            </p:cNvSpPr>
            <p:nvPr/>
          </p:nvSpPr>
          <p:spPr bwMode="auto">
            <a:xfrm flipV="1">
              <a:off x="4272" y="3744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83" name="Line 45"/>
            <p:cNvSpPr>
              <a:spLocks noChangeShapeType="1"/>
            </p:cNvSpPr>
            <p:nvPr/>
          </p:nvSpPr>
          <p:spPr bwMode="auto">
            <a:xfrm flipV="1">
              <a:off x="4464" y="3456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84" name="Line 46"/>
            <p:cNvSpPr>
              <a:spLocks noChangeShapeType="1"/>
            </p:cNvSpPr>
            <p:nvPr/>
          </p:nvSpPr>
          <p:spPr bwMode="auto">
            <a:xfrm flipV="1">
              <a:off x="4416" y="249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85" name="Line 47"/>
            <p:cNvSpPr>
              <a:spLocks noChangeShapeType="1"/>
            </p:cNvSpPr>
            <p:nvPr/>
          </p:nvSpPr>
          <p:spPr bwMode="auto">
            <a:xfrm>
              <a:off x="4608" y="2496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86" name="Line 48"/>
            <p:cNvSpPr>
              <a:spLocks noChangeShapeType="1"/>
            </p:cNvSpPr>
            <p:nvPr/>
          </p:nvSpPr>
          <p:spPr bwMode="auto">
            <a:xfrm flipV="1">
              <a:off x="3840" y="254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87" name="Line 49"/>
            <p:cNvSpPr>
              <a:spLocks noChangeShapeType="1"/>
            </p:cNvSpPr>
            <p:nvPr/>
          </p:nvSpPr>
          <p:spPr bwMode="auto">
            <a:xfrm flipH="1" flipV="1">
              <a:off x="3696" y="2352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88" name="Line 50"/>
            <p:cNvSpPr>
              <a:spLocks noChangeShapeType="1"/>
            </p:cNvSpPr>
            <p:nvPr/>
          </p:nvSpPr>
          <p:spPr bwMode="auto">
            <a:xfrm flipV="1">
              <a:off x="3696" y="2112"/>
              <a:ext cx="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89" name="Line 51"/>
            <p:cNvSpPr>
              <a:spLocks noChangeShapeType="1"/>
            </p:cNvSpPr>
            <p:nvPr/>
          </p:nvSpPr>
          <p:spPr bwMode="auto">
            <a:xfrm flipV="1">
              <a:off x="3696" y="2304"/>
              <a:ext cx="38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90" name="Line 52"/>
            <p:cNvSpPr>
              <a:spLocks noChangeShapeType="1"/>
            </p:cNvSpPr>
            <p:nvPr/>
          </p:nvSpPr>
          <p:spPr bwMode="auto">
            <a:xfrm flipH="1" flipV="1">
              <a:off x="3984" y="2160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91" name="Line 53"/>
            <p:cNvSpPr>
              <a:spLocks noChangeShapeType="1"/>
            </p:cNvSpPr>
            <p:nvPr/>
          </p:nvSpPr>
          <p:spPr bwMode="auto">
            <a:xfrm>
              <a:off x="3888" y="3216"/>
              <a:ext cx="4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92" name="Line 54"/>
            <p:cNvSpPr>
              <a:spLocks noChangeShapeType="1"/>
            </p:cNvSpPr>
            <p:nvPr/>
          </p:nvSpPr>
          <p:spPr bwMode="auto">
            <a:xfrm flipH="1">
              <a:off x="3792" y="3504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93" name="Line 55"/>
            <p:cNvSpPr>
              <a:spLocks noChangeShapeType="1"/>
            </p:cNvSpPr>
            <p:nvPr/>
          </p:nvSpPr>
          <p:spPr bwMode="auto">
            <a:xfrm>
              <a:off x="3792" y="36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94" name="Line 56"/>
            <p:cNvSpPr>
              <a:spLocks noChangeShapeType="1"/>
            </p:cNvSpPr>
            <p:nvPr/>
          </p:nvSpPr>
          <p:spPr bwMode="auto">
            <a:xfrm flipH="1" flipV="1">
              <a:off x="3024" y="2304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95" name="Line 57"/>
            <p:cNvSpPr>
              <a:spLocks noChangeShapeType="1"/>
            </p:cNvSpPr>
            <p:nvPr/>
          </p:nvSpPr>
          <p:spPr bwMode="auto">
            <a:xfrm flipV="1">
              <a:off x="3216" y="2352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96" name="Line 58"/>
            <p:cNvSpPr>
              <a:spLocks noChangeShapeType="1"/>
            </p:cNvSpPr>
            <p:nvPr/>
          </p:nvSpPr>
          <p:spPr bwMode="auto">
            <a:xfrm flipV="1">
              <a:off x="3360" y="2112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97" name="Line 59"/>
            <p:cNvSpPr>
              <a:spLocks noChangeShapeType="1"/>
            </p:cNvSpPr>
            <p:nvPr/>
          </p:nvSpPr>
          <p:spPr bwMode="auto">
            <a:xfrm flipV="1">
              <a:off x="3216" y="254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98" name="Line 60"/>
            <p:cNvSpPr>
              <a:spLocks noChangeShapeType="1"/>
            </p:cNvSpPr>
            <p:nvPr/>
          </p:nvSpPr>
          <p:spPr bwMode="auto">
            <a:xfrm>
              <a:off x="4464" y="326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7999" name="Line 61"/>
            <p:cNvSpPr>
              <a:spLocks noChangeShapeType="1"/>
            </p:cNvSpPr>
            <p:nvPr/>
          </p:nvSpPr>
          <p:spPr bwMode="auto">
            <a:xfrm>
              <a:off x="4464" y="3600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00" name="Line 62"/>
            <p:cNvSpPr>
              <a:spLocks noChangeShapeType="1"/>
            </p:cNvSpPr>
            <p:nvPr/>
          </p:nvSpPr>
          <p:spPr bwMode="auto">
            <a:xfrm flipV="1">
              <a:off x="4272" y="369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01" name="Line 63"/>
            <p:cNvSpPr>
              <a:spLocks noChangeShapeType="1"/>
            </p:cNvSpPr>
            <p:nvPr/>
          </p:nvSpPr>
          <p:spPr bwMode="auto">
            <a:xfrm>
              <a:off x="3984" y="3744"/>
              <a:ext cx="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02" name="Line 64"/>
            <p:cNvSpPr>
              <a:spLocks noChangeShapeType="1"/>
            </p:cNvSpPr>
            <p:nvPr/>
          </p:nvSpPr>
          <p:spPr bwMode="auto">
            <a:xfrm flipV="1">
              <a:off x="4128" y="3360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03" name="Line 65"/>
            <p:cNvSpPr>
              <a:spLocks noChangeShapeType="1"/>
            </p:cNvSpPr>
            <p:nvPr/>
          </p:nvSpPr>
          <p:spPr bwMode="auto">
            <a:xfrm flipV="1">
              <a:off x="4416" y="2784"/>
              <a:ext cx="28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04" name="Line 66"/>
            <p:cNvSpPr>
              <a:spLocks noChangeShapeType="1"/>
            </p:cNvSpPr>
            <p:nvPr/>
          </p:nvSpPr>
          <p:spPr bwMode="auto">
            <a:xfrm>
              <a:off x="4416" y="2544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05" name="Line 67"/>
            <p:cNvSpPr>
              <a:spLocks noChangeShapeType="1"/>
            </p:cNvSpPr>
            <p:nvPr/>
          </p:nvSpPr>
          <p:spPr bwMode="auto">
            <a:xfrm flipV="1">
              <a:off x="3216" y="302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06" name="Line 68"/>
            <p:cNvSpPr>
              <a:spLocks noChangeShapeType="1"/>
            </p:cNvSpPr>
            <p:nvPr/>
          </p:nvSpPr>
          <p:spPr bwMode="auto">
            <a:xfrm>
              <a:off x="4080" y="2496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07" name="Line 69"/>
            <p:cNvSpPr>
              <a:spLocks noChangeShapeType="1"/>
            </p:cNvSpPr>
            <p:nvPr/>
          </p:nvSpPr>
          <p:spPr bwMode="auto">
            <a:xfrm flipV="1">
              <a:off x="4608" y="2208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08" name="Line 70"/>
            <p:cNvSpPr>
              <a:spLocks noChangeShapeType="1"/>
            </p:cNvSpPr>
            <p:nvPr/>
          </p:nvSpPr>
          <p:spPr bwMode="auto">
            <a:xfrm flipV="1">
              <a:off x="4608" y="2352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09" name="Line 71"/>
            <p:cNvSpPr>
              <a:spLocks noChangeShapeType="1"/>
            </p:cNvSpPr>
            <p:nvPr/>
          </p:nvSpPr>
          <p:spPr bwMode="auto">
            <a:xfrm flipH="1" flipV="1">
              <a:off x="3024" y="3312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10" name="Line 72"/>
            <p:cNvSpPr>
              <a:spLocks noChangeShapeType="1"/>
            </p:cNvSpPr>
            <p:nvPr/>
          </p:nvSpPr>
          <p:spPr bwMode="auto">
            <a:xfrm>
              <a:off x="3120" y="345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11" name="Line 73"/>
            <p:cNvSpPr>
              <a:spLocks noChangeShapeType="1"/>
            </p:cNvSpPr>
            <p:nvPr/>
          </p:nvSpPr>
          <p:spPr bwMode="auto">
            <a:xfrm flipH="1">
              <a:off x="2928" y="3120"/>
              <a:ext cx="14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12" name="Line 74"/>
            <p:cNvSpPr>
              <a:spLocks noChangeShapeType="1"/>
            </p:cNvSpPr>
            <p:nvPr/>
          </p:nvSpPr>
          <p:spPr bwMode="auto">
            <a:xfrm>
              <a:off x="3072" y="3120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13" name="Line 75"/>
            <p:cNvSpPr>
              <a:spLocks noChangeShapeType="1"/>
            </p:cNvSpPr>
            <p:nvPr/>
          </p:nvSpPr>
          <p:spPr bwMode="auto">
            <a:xfrm flipH="1" flipV="1">
              <a:off x="3024" y="2400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14" name="Line 76"/>
            <p:cNvSpPr>
              <a:spLocks noChangeShapeType="1"/>
            </p:cNvSpPr>
            <p:nvPr/>
          </p:nvSpPr>
          <p:spPr bwMode="auto">
            <a:xfrm flipV="1">
              <a:off x="3216" y="230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15" name="Line 77"/>
            <p:cNvSpPr>
              <a:spLocks noChangeShapeType="1"/>
            </p:cNvSpPr>
            <p:nvPr/>
          </p:nvSpPr>
          <p:spPr bwMode="auto">
            <a:xfrm flipV="1">
              <a:off x="3360" y="2256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16" name="Line 78"/>
            <p:cNvSpPr>
              <a:spLocks noChangeShapeType="1"/>
            </p:cNvSpPr>
            <p:nvPr/>
          </p:nvSpPr>
          <p:spPr bwMode="auto">
            <a:xfrm>
              <a:off x="4560" y="2832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17" name="Line 79"/>
            <p:cNvSpPr>
              <a:spLocks noChangeShapeType="1"/>
            </p:cNvSpPr>
            <p:nvPr/>
          </p:nvSpPr>
          <p:spPr bwMode="auto">
            <a:xfrm>
              <a:off x="4512" y="2880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18" name="Oval 80"/>
            <p:cNvSpPr>
              <a:spLocks noChangeArrowheads="1"/>
            </p:cNvSpPr>
            <p:nvPr/>
          </p:nvSpPr>
          <p:spPr bwMode="auto">
            <a:xfrm>
              <a:off x="1440" y="2808"/>
              <a:ext cx="576" cy="38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19" name="Line 81"/>
            <p:cNvSpPr>
              <a:spLocks noChangeShapeType="1"/>
            </p:cNvSpPr>
            <p:nvPr/>
          </p:nvSpPr>
          <p:spPr bwMode="auto">
            <a:xfrm flipV="1">
              <a:off x="1968" y="2736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20" name="Line 82"/>
            <p:cNvSpPr>
              <a:spLocks noChangeShapeType="1"/>
            </p:cNvSpPr>
            <p:nvPr/>
          </p:nvSpPr>
          <p:spPr bwMode="auto">
            <a:xfrm>
              <a:off x="2064" y="273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21" name="Line 83"/>
            <p:cNvSpPr>
              <a:spLocks noChangeShapeType="1"/>
            </p:cNvSpPr>
            <p:nvPr/>
          </p:nvSpPr>
          <p:spPr bwMode="auto">
            <a:xfrm flipV="1">
              <a:off x="2160" y="273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22" name="Line 84"/>
            <p:cNvSpPr>
              <a:spLocks noChangeShapeType="1"/>
            </p:cNvSpPr>
            <p:nvPr/>
          </p:nvSpPr>
          <p:spPr bwMode="auto">
            <a:xfrm>
              <a:off x="2352" y="2736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23" name="Line 85"/>
            <p:cNvSpPr>
              <a:spLocks noChangeShapeType="1"/>
            </p:cNvSpPr>
            <p:nvPr/>
          </p:nvSpPr>
          <p:spPr bwMode="auto">
            <a:xfrm flipV="1">
              <a:off x="2544" y="2640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24" name="Line 86"/>
            <p:cNvSpPr>
              <a:spLocks noChangeShapeType="1"/>
            </p:cNvSpPr>
            <p:nvPr/>
          </p:nvSpPr>
          <p:spPr bwMode="auto">
            <a:xfrm flipH="1" flipV="1">
              <a:off x="2016" y="2544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25" name="Line 87"/>
            <p:cNvSpPr>
              <a:spLocks noChangeShapeType="1"/>
            </p:cNvSpPr>
            <p:nvPr/>
          </p:nvSpPr>
          <p:spPr bwMode="auto">
            <a:xfrm flipV="1">
              <a:off x="2016" y="2400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26" name="Line 88"/>
            <p:cNvSpPr>
              <a:spLocks noChangeShapeType="1"/>
            </p:cNvSpPr>
            <p:nvPr/>
          </p:nvSpPr>
          <p:spPr bwMode="auto">
            <a:xfrm flipH="1" flipV="1">
              <a:off x="1872" y="2256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27" name="Line 89"/>
            <p:cNvSpPr>
              <a:spLocks noChangeShapeType="1"/>
            </p:cNvSpPr>
            <p:nvPr/>
          </p:nvSpPr>
          <p:spPr bwMode="auto">
            <a:xfrm flipH="1" flipV="1">
              <a:off x="1584" y="2496"/>
              <a:ext cx="4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28" name="Line 90"/>
            <p:cNvSpPr>
              <a:spLocks noChangeShapeType="1"/>
            </p:cNvSpPr>
            <p:nvPr/>
          </p:nvSpPr>
          <p:spPr bwMode="auto">
            <a:xfrm flipH="1">
              <a:off x="1200" y="249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29" name="Line 91"/>
            <p:cNvSpPr>
              <a:spLocks noChangeShapeType="1"/>
            </p:cNvSpPr>
            <p:nvPr/>
          </p:nvSpPr>
          <p:spPr bwMode="auto">
            <a:xfrm flipV="1">
              <a:off x="1584" y="2112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30" name="Line 92"/>
            <p:cNvSpPr>
              <a:spLocks noChangeShapeType="1"/>
            </p:cNvSpPr>
            <p:nvPr/>
          </p:nvSpPr>
          <p:spPr bwMode="auto">
            <a:xfrm flipH="1">
              <a:off x="1392" y="2496"/>
              <a:ext cx="19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31" name="Line 93"/>
            <p:cNvSpPr>
              <a:spLocks noChangeShapeType="1"/>
            </p:cNvSpPr>
            <p:nvPr/>
          </p:nvSpPr>
          <p:spPr bwMode="auto">
            <a:xfrm flipH="1">
              <a:off x="1104" y="2784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32" name="Line 94"/>
            <p:cNvSpPr>
              <a:spLocks noChangeShapeType="1"/>
            </p:cNvSpPr>
            <p:nvPr/>
          </p:nvSpPr>
          <p:spPr bwMode="auto">
            <a:xfrm flipH="1">
              <a:off x="1248" y="2784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33" name="Line 95"/>
            <p:cNvSpPr>
              <a:spLocks noChangeShapeType="1"/>
            </p:cNvSpPr>
            <p:nvPr/>
          </p:nvSpPr>
          <p:spPr bwMode="auto">
            <a:xfrm flipH="1" flipV="1">
              <a:off x="960" y="2880"/>
              <a:ext cx="48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34" name="Line 96"/>
            <p:cNvSpPr>
              <a:spLocks noChangeShapeType="1"/>
            </p:cNvSpPr>
            <p:nvPr/>
          </p:nvSpPr>
          <p:spPr bwMode="auto">
            <a:xfrm>
              <a:off x="960" y="28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35" name="Line 97"/>
            <p:cNvSpPr>
              <a:spLocks noChangeShapeType="1"/>
            </p:cNvSpPr>
            <p:nvPr/>
          </p:nvSpPr>
          <p:spPr bwMode="auto">
            <a:xfrm flipH="1" flipV="1">
              <a:off x="1008" y="2544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36" name="Line 98"/>
            <p:cNvSpPr>
              <a:spLocks noChangeShapeType="1"/>
            </p:cNvSpPr>
            <p:nvPr/>
          </p:nvSpPr>
          <p:spPr bwMode="auto">
            <a:xfrm flipH="1">
              <a:off x="1104" y="2496"/>
              <a:ext cx="9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37" name="Line 99"/>
            <p:cNvSpPr>
              <a:spLocks noChangeShapeType="1"/>
            </p:cNvSpPr>
            <p:nvPr/>
          </p:nvSpPr>
          <p:spPr bwMode="auto">
            <a:xfrm flipV="1">
              <a:off x="1200" y="225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38" name="Line 100"/>
            <p:cNvSpPr>
              <a:spLocks noChangeShapeType="1"/>
            </p:cNvSpPr>
            <p:nvPr/>
          </p:nvSpPr>
          <p:spPr bwMode="auto">
            <a:xfrm flipV="1">
              <a:off x="1200" y="225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39" name="Line 101"/>
            <p:cNvSpPr>
              <a:spLocks noChangeShapeType="1"/>
            </p:cNvSpPr>
            <p:nvPr/>
          </p:nvSpPr>
          <p:spPr bwMode="auto">
            <a:xfrm flipV="1">
              <a:off x="1872" y="2160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40" name="Line 102"/>
            <p:cNvSpPr>
              <a:spLocks noChangeShapeType="1"/>
            </p:cNvSpPr>
            <p:nvPr/>
          </p:nvSpPr>
          <p:spPr bwMode="auto">
            <a:xfrm flipH="1">
              <a:off x="1392" y="3168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41" name="Line 103"/>
            <p:cNvSpPr>
              <a:spLocks noChangeShapeType="1"/>
            </p:cNvSpPr>
            <p:nvPr/>
          </p:nvSpPr>
          <p:spPr bwMode="auto">
            <a:xfrm>
              <a:off x="1392" y="3360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42" name="Line 104"/>
            <p:cNvSpPr>
              <a:spLocks noChangeShapeType="1"/>
            </p:cNvSpPr>
            <p:nvPr/>
          </p:nvSpPr>
          <p:spPr bwMode="auto">
            <a:xfrm flipH="1">
              <a:off x="1104" y="3360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43" name="Line 105"/>
            <p:cNvSpPr>
              <a:spLocks noChangeShapeType="1"/>
            </p:cNvSpPr>
            <p:nvPr/>
          </p:nvSpPr>
          <p:spPr bwMode="auto">
            <a:xfrm>
              <a:off x="1104" y="3552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44" name="Line 106"/>
            <p:cNvSpPr>
              <a:spLocks noChangeShapeType="1"/>
            </p:cNvSpPr>
            <p:nvPr/>
          </p:nvSpPr>
          <p:spPr bwMode="auto">
            <a:xfrm flipH="1">
              <a:off x="1056" y="3744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45" name="Line 107"/>
            <p:cNvSpPr>
              <a:spLocks noChangeShapeType="1"/>
            </p:cNvSpPr>
            <p:nvPr/>
          </p:nvSpPr>
          <p:spPr bwMode="auto">
            <a:xfrm>
              <a:off x="1824" y="3168"/>
              <a:ext cx="14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46" name="Line 108"/>
            <p:cNvSpPr>
              <a:spLocks noChangeShapeType="1"/>
            </p:cNvSpPr>
            <p:nvPr/>
          </p:nvSpPr>
          <p:spPr bwMode="auto">
            <a:xfrm flipH="1">
              <a:off x="1728" y="3504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47" name="Line 109"/>
            <p:cNvSpPr>
              <a:spLocks noChangeShapeType="1"/>
            </p:cNvSpPr>
            <p:nvPr/>
          </p:nvSpPr>
          <p:spPr bwMode="auto">
            <a:xfrm>
              <a:off x="1968" y="3504"/>
              <a:ext cx="52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48" name="Line 110"/>
            <p:cNvSpPr>
              <a:spLocks noChangeShapeType="1"/>
            </p:cNvSpPr>
            <p:nvPr/>
          </p:nvSpPr>
          <p:spPr bwMode="auto">
            <a:xfrm flipH="1">
              <a:off x="2304" y="3696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49" name="Line 111"/>
            <p:cNvSpPr>
              <a:spLocks noChangeShapeType="1"/>
            </p:cNvSpPr>
            <p:nvPr/>
          </p:nvSpPr>
          <p:spPr bwMode="auto">
            <a:xfrm>
              <a:off x="2016" y="3024"/>
              <a:ext cx="2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50" name="Line 112"/>
            <p:cNvSpPr>
              <a:spLocks noChangeShapeType="1"/>
            </p:cNvSpPr>
            <p:nvPr/>
          </p:nvSpPr>
          <p:spPr bwMode="auto">
            <a:xfrm>
              <a:off x="2304" y="316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51" name="Line 113"/>
            <p:cNvSpPr>
              <a:spLocks noChangeShapeType="1"/>
            </p:cNvSpPr>
            <p:nvPr/>
          </p:nvSpPr>
          <p:spPr bwMode="auto">
            <a:xfrm flipV="1">
              <a:off x="2304" y="3024"/>
              <a:ext cx="2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52" name="Line 114"/>
            <p:cNvSpPr>
              <a:spLocks noChangeShapeType="1"/>
            </p:cNvSpPr>
            <p:nvPr/>
          </p:nvSpPr>
          <p:spPr bwMode="auto">
            <a:xfrm flipH="1">
              <a:off x="1104" y="3072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53" name="Line 115"/>
            <p:cNvSpPr>
              <a:spLocks noChangeShapeType="1"/>
            </p:cNvSpPr>
            <p:nvPr/>
          </p:nvSpPr>
          <p:spPr bwMode="auto">
            <a:xfrm flipH="1" flipV="1">
              <a:off x="1056" y="3120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54" name="Line 116"/>
            <p:cNvSpPr>
              <a:spLocks noChangeShapeType="1"/>
            </p:cNvSpPr>
            <p:nvPr/>
          </p:nvSpPr>
          <p:spPr bwMode="auto">
            <a:xfrm flipH="1">
              <a:off x="1008" y="3312"/>
              <a:ext cx="9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55" name="Line 117"/>
            <p:cNvSpPr>
              <a:spLocks noChangeShapeType="1"/>
            </p:cNvSpPr>
            <p:nvPr/>
          </p:nvSpPr>
          <p:spPr bwMode="auto">
            <a:xfrm flipH="1" flipV="1">
              <a:off x="960" y="3312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56" name="Line 118"/>
            <p:cNvSpPr>
              <a:spLocks noChangeShapeType="1"/>
            </p:cNvSpPr>
            <p:nvPr/>
          </p:nvSpPr>
          <p:spPr bwMode="auto">
            <a:xfrm>
              <a:off x="2160" y="2160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57" name="Line 119"/>
            <p:cNvSpPr>
              <a:spLocks noChangeShapeType="1"/>
            </p:cNvSpPr>
            <p:nvPr/>
          </p:nvSpPr>
          <p:spPr bwMode="auto">
            <a:xfrm>
              <a:off x="2352" y="2400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58" name="Line 120"/>
            <p:cNvSpPr>
              <a:spLocks noChangeShapeType="1"/>
            </p:cNvSpPr>
            <p:nvPr/>
          </p:nvSpPr>
          <p:spPr bwMode="auto">
            <a:xfrm>
              <a:off x="2304" y="345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59" name="Line 121"/>
            <p:cNvSpPr>
              <a:spLocks noChangeShapeType="1"/>
            </p:cNvSpPr>
            <p:nvPr/>
          </p:nvSpPr>
          <p:spPr bwMode="auto">
            <a:xfrm flipV="1">
              <a:off x="2496" y="3360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60" name="Line 122"/>
            <p:cNvSpPr>
              <a:spLocks noChangeShapeType="1"/>
            </p:cNvSpPr>
            <p:nvPr/>
          </p:nvSpPr>
          <p:spPr bwMode="auto">
            <a:xfrm>
              <a:off x="1728" y="321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61" name="Line 123"/>
            <p:cNvSpPr>
              <a:spLocks noChangeShapeType="1"/>
            </p:cNvSpPr>
            <p:nvPr/>
          </p:nvSpPr>
          <p:spPr bwMode="auto">
            <a:xfrm flipH="1">
              <a:off x="1584" y="3456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62" name="Line 124"/>
            <p:cNvSpPr>
              <a:spLocks noChangeShapeType="1"/>
            </p:cNvSpPr>
            <p:nvPr/>
          </p:nvSpPr>
          <p:spPr bwMode="auto">
            <a:xfrm>
              <a:off x="1584" y="3648"/>
              <a:ext cx="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63" name="Line 125"/>
            <p:cNvSpPr>
              <a:spLocks noChangeShapeType="1"/>
            </p:cNvSpPr>
            <p:nvPr/>
          </p:nvSpPr>
          <p:spPr bwMode="auto">
            <a:xfrm>
              <a:off x="1584" y="3648"/>
              <a:ext cx="38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64" name="Line 126"/>
            <p:cNvSpPr>
              <a:spLocks noChangeShapeType="1"/>
            </p:cNvSpPr>
            <p:nvPr/>
          </p:nvSpPr>
          <p:spPr bwMode="auto">
            <a:xfrm flipH="1">
              <a:off x="1872" y="3696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65" name="Line 127"/>
            <p:cNvSpPr>
              <a:spLocks noChangeShapeType="1"/>
            </p:cNvSpPr>
            <p:nvPr/>
          </p:nvSpPr>
          <p:spPr bwMode="auto">
            <a:xfrm flipV="1">
              <a:off x="1776" y="2496"/>
              <a:ext cx="4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66" name="Line 128"/>
            <p:cNvSpPr>
              <a:spLocks noChangeShapeType="1"/>
            </p:cNvSpPr>
            <p:nvPr/>
          </p:nvSpPr>
          <p:spPr bwMode="auto">
            <a:xfrm flipH="1" flipV="1">
              <a:off x="1680" y="2400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67" name="Line 129"/>
            <p:cNvSpPr>
              <a:spLocks noChangeShapeType="1"/>
            </p:cNvSpPr>
            <p:nvPr/>
          </p:nvSpPr>
          <p:spPr bwMode="auto">
            <a:xfrm flipV="1">
              <a:off x="1680" y="2304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68" name="Line 130"/>
            <p:cNvSpPr>
              <a:spLocks noChangeShapeType="1"/>
            </p:cNvSpPr>
            <p:nvPr/>
          </p:nvSpPr>
          <p:spPr bwMode="auto">
            <a:xfrm flipH="1">
              <a:off x="912" y="3552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69" name="Line 131"/>
            <p:cNvSpPr>
              <a:spLocks noChangeShapeType="1"/>
            </p:cNvSpPr>
            <p:nvPr/>
          </p:nvSpPr>
          <p:spPr bwMode="auto">
            <a:xfrm>
              <a:off x="1104" y="3552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70" name="Line 132"/>
            <p:cNvSpPr>
              <a:spLocks noChangeShapeType="1"/>
            </p:cNvSpPr>
            <p:nvPr/>
          </p:nvSpPr>
          <p:spPr bwMode="auto">
            <a:xfrm>
              <a:off x="1248" y="3744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71" name="Line 133"/>
            <p:cNvSpPr>
              <a:spLocks noChangeShapeType="1"/>
            </p:cNvSpPr>
            <p:nvPr/>
          </p:nvSpPr>
          <p:spPr bwMode="auto">
            <a:xfrm>
              <a:off x="1104" y="331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72" name="Line 134"/>
            <p:cNvSpPr>
              <a:spLocks noChangeShapeType="1"/>
            </p:cNvSpPr>
            <p:nvPr/>
          </p:nvSpPr>
          <p:spPr bwMode="auto">
            <a:xfrm flipV="1">
              <a:off x="2352" y="259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73" name="Line 135"/>
            <p:cNvSpPr>
              <a:spLocks noChangeShapeType="1"/>
            </p:cNvSpPr>
            <p:nvPr/>
          </p:nvSpPr>
          <p:spPr bwMode="auto">
            <a:xfrm flipV="1">
              <a:off x="2352" y="2256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74" name="Line 136"/>
            <p:cNvSpPr>
              <a:spLocks noChangeShapeType="1"/>
            </p:cNvSpPr>
            <p:nvPr/>
          </p:nvSpPr>
          <p:spPr bwMode="auto">
            <a:xfrm>
              <a:off x="2160" y="216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75" name="Line 137"/>
            <p:cNvSpPr>
              <a:spLocks noChangeShapeType="1"/>
            </p:cNvSpPr>
            <p:nvPr/>
          </p:nvSpPr>
          <p:spPr bwMode="auto">
            <a:xfrm flipV="1">
              <a:off x="1872" y="2016"/>
              <a:ext cx="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76" name="Line 138"/>
            <p:cNvSpPr>
              <a:spLocks noChangeShapeType="1"/>
            </p:cNvSpPr>
            <p:nvPr/>
          </p:nvSpPr>
          <p:spPr bwMode="auto">
            <a:xfrm>
              <a:off x="2016" y="2544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77" name="Line 139"/>
            <p:cNvSpPr>
              <a:spLocks noChangeShapeType="1"/>
            </p:cNvSpPr>
            <p:nvPr/>
          </p:nvSpPr>
          <p:spPr bwMode="auto">
            <a:xfrm>
              <a:off x="2304" y="3168"/>
              <a:ext cx="28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78" name="Line 140"/>
            <p:cNvSpPr>
              <a:spLocks noChangeShapeType="1"/>
            </p:cNvSpPr>
            <p:nvPr/>
          </p:nvSpPr>
          <p:spPr bwMode="auto">
            <a:xfrm flipV="1">
              <a:off x="2304" y="3360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79" name="Line 141"/>
            <p:cNvSpPr>
              <a:spLocks noChangeShapeType="1"/>
            </p:cNvSpPr>
            <p:nvPr/>
          </p:nvSpPr>
          <p:spPr bwMode="auto">
            <a:xfrm>
              <a:off x="1104" y="278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80" name="Line 142"/>
            <p:cNvSpPr>
              <a:spLocks noChangeShapeType="1"/>
            </p:cNvSpPr>
            <p:nvPr/>
          </p:nvSpPr>
          <p:spPr bwMode="auto">
            <a:xfrm flipV="1">
              <a:off x="1968" y="3408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81" name="Line 143"/>
            <p:cNvSpPr>
              <a:spLocks noChangeShapeType="1"/>
            </p:cNvSpPr>
            <p:nvPr/>
          </p:nvSpPr>
          <p:spPr bwMode="auto">
            <a:xfrm>
              <a:off x="2496" y="3696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82" name="Line 144"/>
            <p:cNvSpPr>
              <a:spLocks noChangeShapeType="1"/>
            </p:cNvSpPr>
            <p:nvPr/>
          </p:nvSpPr>
          <p:spPr bwMode="auto">
            <a:xfrm>
              <a:off x="2496" y="3504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83" name="Line 145"/>
            <p:cNvSpPr>
              <a:spLocks noChangeShapeType="1"/>
            </p:cNvSpPr>
            <p:nvPr/>
          </p:nvSpPr>
          <p:spPr bwMode="auto">
            <a:xfrm flipH="1">
              <a:off x="912" y="2544"/>
              <a:ext cx="9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84" name="Line 146"/>
            <p:cNvSpPr>
              <a:spLocks noChangeShapeType="1"/>
            </p:cNvSpPr>
            <p:nvPr/>
          </p:nvSpPr>
          <p:spPr bwMode="auto">
            <a:xfrm flipV="1">
              <a:off x="1008" y="240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85" name="Line 147"/>
            <p:cNvSpPr>
              <a:spLocks noChangeShapeType="1"/>
            </p:cNvSpPr>
            <p:nvPr/>
          </p:nvSpPr>
          <p:spPr bwMode="auto">
            <a:xfrm flipH="1" flipV="1">
              <a:off x="816" y="2832"/>
              <a:ext cx="14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86" name="Line 148"/>
            <p:cNvSpPr>
              <a:spLocks noChangeShapeType="1"/>
            </p:cNvSpPr>
            <p:nvPr/>
          </p:nvSpPr>
          <p:spPr bwMode="auto">
            <a:xfrm flipV="1">
              <a:off x="960" y="2784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87" name="Line 149"/>
            <p:cNvSpPr>
              <a:spLocks noChangeShapeType="1"/>
            </p:cNvSpPr>
            <p:nvPr/>
          </p:nvSpPr>
          <p:spPr bwMode="auto">
            <a:xfrm flipH="1">
              <a:off x="912" y="3504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88" name="Line 150"/>
            <p:cNvSpPr>
              <a:spLocks noChangeShapeType="1"/>
            </p:cNvSpPr>
            <p:nvPr/>
          </p:nvSpPr>
          <p:spPr bwMode="auto">
            <a:xfrm>
              <a:off x="1104" y="355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89" name="Line 151"/>
            <p:cNvSpPr>
              <a:spLocks noChangeShapeType="1"/>
            </p:cNvSpPr>
            <p:nvPr/>
          </p:nvSpPr>
          <p:spPr bwMode="auto">
            <a:xfrm>
              <a:off x="1248" y="374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90" name="Line 152"/>
            <p:cNvSpPr>
              <a:spLocks noChangeShapeType="1"/>
            </p:cNvSpPr>
            <p:nvPr/>
          </p:nvSpPr>
          <p:spPr bwMode="auto">
            <a:xfrm flipV="1">
              <a:off x="2448" y="3072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68091" name="Line 153"/>
            <p:cNvSpPr>
              <a:spLocks noChangeShapeType="1"/>
            </p:cNvSpPr>
            <p:nvPr/>
          </p:nvSpPr>
          <p:spPr bwMode="auto">
            <a:xfrm flipV="1">
              <a:off x="2400" y="2928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306330" name="Text Box 154"/>
            <p:cNvSpPr txBox="1">
              <a:spLocks noChangeArrowheads="1"/>
            </p:cNvSpPr>
            <p:nvPr/>
          </p:nvSpPr>
          <p:spPr bwMode="auto">
            <a:xfrm>
              <a:off x="3590" y="2954"/>
              <a:ext cx="580" cy="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660066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Goal</a:t>
              </a:r>
              <a:endParaRPr lang="en-US" sz="75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306331" name="Text Box 155"/>
            <p:cNvSpPr txBox="1">
              <a:spLocks noChangeArrowheads="1"/>
            </p:cNvSpPr>
            <p:nvPr/>
          </p:nvSpPr>
          <p:spPr bwMode="auto">
            <a:xfrm>
              <a:off x="1440" y="2954"/>
              <a:ext cx="682" cy="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rgbClr val="660066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Start</a:t>
              </a:r>
              <a:endParaRPr lang="en-US" sz="75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66A228C-E5C7-174B-963B-DD6FEBF8E244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168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Bidirectional search</a:t>
            </a:r>
          </a:p>
        </p:txBody>
      </p:sp>
      <p:sp>
        <p:nvSpPr>
          <p:cNvPr id="30720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371600" y="970954"/>
            <a:ext cx="5748338" cy="3430191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1. QUEUE1  &lt;--  path only containing the root;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  QUEUE2  &lt;--  path only containing the goal;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2. </a:t>
            </a:r>
            <a:r>
              <a:rPr lang="en-US" u="sng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WHILE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 both  QUEUEs are not empty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   </a:t>
            </a:r>
            <a:r>
              <a:rPr lang="en-US" u="sng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AND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QUEUE1 and QUEUE2 do NOT share a state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    </a:t>
            </a:r>
            <a:r>
              <a:rPr lang="en-US" u="sng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DO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   remove their first paths;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             create their new paths (to all children);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             reject their new paths with loops;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             add their new paths to back;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3. </a:t>
            </a:r>
            <a:r>
              <a:rPr lang="en-US" u="sng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IF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QUEUE1 and QUEUE2 share a state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            </a:t>
            </a:r>
            <a:r>
              <a:rPr lang="en-US" u="sng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THEN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success;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            </a:t>
            </a:r>
            <a:r>
              <a:rPr lang="en-US" u="sng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ELSE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failure;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3D9EB89-864D-1248-ACB2-1F773F6109A0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169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Bidirectional search</a:t>
            </a:r>
          </a:p>
        </p:txBody>
      </p:sp>
      <p:sp>
        <p:nvSpPr>
          <p:cNvPr id="169989" name="Rectangle 3"/>
          <p:cNvSpPr>
            <a:spLocks noChangeArrowheads="1"/>
          </p:cNvSpPr>
          <p:nvPr/>
        </p:nvSpPr>
        <p:spPr bwMode="auto">
          <a:xfrm>
            <a:off x="469900" y="1085850"/>
            <a:ext cx="8369300" cy="3483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kumimoji="1" lang="en-US" sz="1800" dirty="0">
              <a:latin typeface="Tahoma" charset="0"/>
            </a:endParaRP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800" dirty="0">
                <a:latin typeface="Tahoma" charset="0"/>
              </a:rPr>
              <a:t>Completeness: 		Yes,</a:t>
            </a:r>
            <a:endParaRPr kumimoji="1" lang="en-US" sz="1800" i="1" dirty="0">
              <a:latin typeface="Tahoma" charset="0"/>
            </a:endParaRP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800" dirty="0">
                <a:latin typeface="Tahoma" charset="0"/>
              </a:rPr>
              <a:t>Time complexity:	 </a:t>
            </a:r>
            <a:r>
              <a:rPr kumimoji="1" lang="en-US" sz="2100" dirty="0"/>
              <a:t>2*</a:t>
            </a:r>
            <a:r>
              <a:rPr kumimoji="1" lang="en-US" sz="2100" i="1" dirty="0"/>
              <a:t>O(b </a:t>
            </a:r>
            <a:r>
              <a:rPr kumimoji="1" lang="en-US" sz="2100" i="1" baseline="30000" dirty="0"/>
              <a:t>d/2</a:t>
            </a:r>
            <a:r>
              <a:rPr kumimoji="1" lang="en-US" sz="2100" i="1" dirty="0"/>
              <a:t>) =</a:t>
            </a:r>
            <a:r>
              <a:rPr kumimoji="1" lang="en-US" sz="2100" dirty="0"/>
              <a:t> </a:t>
            </a:r>
            <a:r>
              <a:rPr kumimoji="1" lang="en-US" sz="2100" i="1" dirty="0"/>
              <a:t>O(b </a:t>
            </a:r>
            <a:r>
              <a:rPr kumimoji="1" lang="en-US" sz="2100" i="1" baseline="30000" dirty="0"/>
              <a:t>d/2</a:t>
            </a:r>
            <a:r>
              <a:rPr kumimoji="1" lang="en-US" sz="2100" i="1" dirty="0"/>
              <a:t>) </a:t>
            </a:r>
            <a:endParaRPr kumimoji="1" lang="en-US" sz="1800" dirty="0">
              <a:latin typeface="Tahoma" charset="0"/>
            </a:endParaRP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800" dirty="0">
                <a:latin typeface="Tahoma" charset="0"/>
              </a:rPr>
              <a:t>Space complexity:	 </a:t>
            </a:r>
            <a:r>
              <a:rPr kumimoji="1" lang="en-US" sz="2100" i="1" dirty="0"/>
              <a:t>O(b </a:t>
            </a:r>
            <a:r>
              <a:rPr kumimoji="1" lang="en-US" sz="2100" i="1" baseline="30000" dirty="0"/>
              <a:t>m/2</a:t>
            </a:r>
            <a:r>
              <a:rPr kumimoji="1" lang="en-US" sz="2100" i="1" dirty="0"/>
              <a:t>)</a:t>
            </a:r>
            <a:r>
              <a:rPr kumimoji="1" lang="en-US" sz="2100" dirty="0"/>
              <a:t> </a:t>
            </a:r>
            <a:endParaRPr kumimoji="1" lang="en-US" sz="1800" i="1" dirty="0">
              <a:latin typeface="Tahoma" charset="0"/>
            </a:endParaRP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800" dirty="0">
                <a:latin typeface="Tahoma" charset="0"/>
              </a:rPr>
              <a:t>Optimality:		Yes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kumimoji="1" lang="en-US" sz="1800" dirty="0">
              <a:latin typeface="Tahoma" charset="0"/>
            </a:endParaRP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800" dirty="0">
                <a:latin typeface="Tahoma" charset="0"/>
              </a:rPr>
              <a:t>To avoid one by one comparison, we need a hash table of size </a:t>
            </a:r>
            <a:r>
              <a:rPr kumimoji="1" lang="en-US" sz="2100" i="1" dirty="0"/>
              <a:t>O(b </a:t>
            </a:r>
            <a:r>
              <a:rPr kumimoji="1" lang="en-US" sz="2100" i="1" baseline="30000" dirty="0"/>
              <a:t>m/2</a:t>
            </a:r>
            <a:r>
              <a:rPr kumimoji="1" lang="en-US" sz="2100" i="1" dirty="0"/>
              <a:t>)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2100" i="1" dirty="0">
                <a:solidFill>
                  <a:schemeClr val="hlink"/>
                </a:solidFill>
                <a:latin typeface="Tahoma" charset="0"/>
              </a:rPr>
              <a:t>If hash table is used, the cost of comparison is O(1)</a:t>
            </a:r>
            <a:r>
              <a:rPr kumimoji="1" lang="en-US" sz="2100" dirty="0">
                <a:solidFill>
                  <a:schemeClr val="hlink"/>
                </a:solidFill>
                <a:latin typeface="Tahoma" charset="0"/>
              </a:rPr>
              <a:t> 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E53CB91-848A-3243-A9DD-7E79A0886F43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171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Bidirectional Search</a:t>
            </a:r>
          </a:p>
        </p:txBody>
      </p:sp>
      <p:grpSp>
        <p:nvGrpSpPr>
          <p:cNvPr id="171013" name="Group 41"/>
          <p:cNvGrpSpPr>
            <a:grpSpLocks/>
          </p:cNvGrpSpPr>
          <p:nvPr/>
        </p:nvGrpSpPr>
        <p:grpSpPr bwMode="auto">
          <a:xfrm>
            <a:off x="2005012" y="1437085"/>
            <a:ext cx="4806685" cy="3022166"/>
            <a:chOff x="1292" y="1388"/>
            <a:chExt cx="3102" cy="1950"/>
          </a:xfrm>
        </p:grpSpPr>
        <p:grpSp>
          <p:nvGrpSpPr>
            <p:cNvPr id="171014" name="Group 4"/>
            <p:cNvGrpSpPr>
              <a:grpSpLocks/>
            </p:cNvGrpSpPr>
            <p:nvPr/>
          </p:nvGrpSpPr>
          <p:grpSpPr bwMode="auto">
            <a:xfrm>
              <a:off x="3108" y="1388"/>
              <a:ext cx="808" cy="1192"/>
              <a:chOff x="4036" y="1252"/>
              <a:chExt cx="808" cy="1192"/>
            </a:xfrm>
          </p:grpSpPr>
          <p:sp>
            <p:nvSpPr>
              <p:cNvPr id="171038" name="Oval 5"/>
              <p:cNvSpPr>
                <a:spLocks noChangeArrowheads="1"/>
              </p:cNvSpPr>
              <p:nvPr/>
            </p:nvSpPr>
            <p:spPr bwMode="auto">
              <a:xfrm>
                <a:off x="4708" y="1780"/>
                <a:ext cx="136" cy="1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100"/>
              </a:p>
            </p:txBody>
          </p:sp>
          <p:sp>
            <p:nvSpPr>
              <p:cNvPr id="171039" name="Oval 6"/>
              <p:cNvSpPr>
                <a:spLocks noChangeArrowheads="1"/>
              </p:cNvSpPr>
              <p:nvPr/>
            </p:nvSpPr>
            <p:spPr bwMode="auto">
              <a:xfrm>
                <a:off x="4372" y="1444"/>
                <a:ext cx="136" cy="1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100"/>
              </a:p>
            </p:txBody>
          </p:sp>
          <p:sp>
            <p:nvSpPr>
              <p:cNvPr id="171040" name="Oval 7"/>
              <p:cNvSpPr>
                <a:spLocks noChangeArrowheads="1"/>
              </p:cNvSpPr>
              <p:nvPr/>
            </p:nvSpPr>
            <p:spPr bwMode="auto">
              <a:xfrm>
                <a:off x="4372" y="2116"/>
                <a:ext cx="136" cy="1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100"/>
              </a:p>
            </p:txBody>
          </p:sp>
          <p:sp>
            <p:nvSpPr>
              <p:cNvPr id="171041" name="Oval 8"/>
              <p:cNvSpPr>
                <a:spLocks noChangeArrowheads="1"/>
              </p:cNvSpPr>
              <p:nvPr/>
            </p:nvSpPr>
            <p:spPr bwMode="auto">
              <a:xfrm>
                <a:off x="4036" y="1252"/>
                <a:ext cx="136" cy="1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100"/>
              </a:p>
            </p:txBody>
          </p:sp>
          <p:sp>
            <p:nvSpPr>
              <p:cNvPr id="171042" name="Oval 9"/>
              <p:cNvSpPr>
                <a:spLocks noChangeArrowheads="1"/>
              </p:cNvSpPr>
              <p:nvPr/>
            </p:nvSpPr>
            <p:spPr bwMode="auto">
              <a:xfrm>
                <a:off x="4036" y="1636"/>
                <a:ext cx="136" cy="1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100"/>
              </a:p>
            </p:txBody>
          </p:sp>
          <p:sp>
            <p:nvSpPr>
              <p:cNvPr id="171043" name="Line 10"/>
              <p:cNvSpPr>
                <a:spLocks noChangeShapeType="1"/>
              </p:cNvSpPr>
              <p:nvPr/>
            </p:nvSpPr>
            <p:spPr bwMode="auto">
              <a:xfrm flipH="1" flipV="1">
                <a:off x="4176" y="1344"/>
                <a:ext cx="192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100"/>
              </a:p>
            </p:txBody>
          </p:sp>
          <p:sp>
            <p:nvSpPr>
              <p:cNvPr id="171044" name="Line 11"/>
              <p:cNvSpPr>
                <a:spLocks noChangeShapeType="1"/>
              </p:cNvSpPr>
              <p:nvPr/>
            </p:nvSpPr>
            <p:spPr bwMode="auto">
              <a:xfrm flipH="1">
                <a:off x="4176" y="1536"/>
                <a:ext cx="192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100"/>
              </a:p>
            </p:txBody>
          </p:sp>
          <p:sp>
            <p:nvSpPr>
              <p:cNvPr id="171045" name="Line 12"/>
              <p:cNvSpPr>
                <a:spLocks noChangeShapeType="1"/>
              </p:cNvSpPr>
              <p:nvPr/>
            </p:nvSpPr>
            <p:spPr bwMode="auto">
              <a:xfrm flipH="1" flipV="1">
                <a:off x="4487" y="1573"/>
                <a:ext cx="232" cy="2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100"/>
              </a:p>
            </p:txBody>
          </p:sp>
          <p:sp>
            <p:nvSpPr>
              <p:cNvPr id="171046" name="Line 13"/>
              <p:cNvSpPr>
                <a:spLocks noChangeShapeType="1"/>
              </p:cNvSpPr>
              <p:nvPr/>
            </p:nvSpPr>
            <p:spPr bwMode="auto">
              <a:xfrm flipH="1">
                <a:off x="4492" y="1905"/>
                <a:ext cx="227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100"/>
              </a:p>
            </p:txBody>
          </p:sp>
          <p:sp>
            <p:nvSpPr>
              <p:cNvPr id="171047" name="Oval 14"/>
              <p:cNvSpPr>
                <a:spLocks noChangeArrowheads="1"/>
              </p:cNvSpPr>
              <p:nvPr/>
            </p:nvSpPr>
            <p:spPr bwMode="auto">
              <a:xfrm>
                <a:off x="4036" y="1924"/>
                <a:ext cx="136" cy="1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100"/>
              </a:p>
            </p:txBody>
          </p:sp>
          <p:sp>
            <p:nvSpPr>
              <p:cNvPr id="171048" name="Oval 15"/>
              <p:cNvSpPr>
                <a:spLocks noChangeArrowheads="1"/>
              </p:cNvSpPr>
              <p:nvPr/>
            </p:nvSpPr>
            <p:spPr bwMode="auto">
              <a:xfrm>
                <a:off x="4036" y="2308"/>
                <a:ext cx="136" cy="1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100"/>
              </a:p>
            </p:txBody>
          </p:sp>
          <p:sp>
            <p:nvSpPr>
              <p:cNvPr id="171049" name="Line 16"/>
              <p:cNvSpPr>
                <a:spLocks noChangeShapeType="1"/>
              </p:cNvSpPr>
              <p:nvPr/>
            </p:nvSpPr>
            <p:spPr bwMode="auto">
              <a:xfrm flipH="1" flipV="1">
                <a:off x="4176" y="2016"/>
                <a:ext cx="192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100"/>
              </a:p>
            </p:txBody>
          </p:sp>
          <p:sp>
            <p:nvSpPr>
              <p:cNvPr id="171050" name="Line 17"/>
              <p:cNvSpPr>
                <a:spLocks noChangeShapeType="1"/>
              </p:cNvSpPr>
              <p:nvPr/>
            </p:nvSpPr>
            <p:spPr bwMode="auto">
              <a:xfrm flipH="1">
                <a:off x="4176" y="2208"/>
                <a:ext cx="192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100"/>
              </a:p>
            </p:txBody>
          </p:sp>
        </p:grpSp>
        <p:grpSp>
          <p:nvGrpSpPr>
            <p:cNvPr id="171015" name="Group 18"/>
            <p:cNvGrpSpPr>
              <a:grpSpLocks/>
            </p:cNvGrpSpPr>
            <p:nvPr/>
          </p:nvGrpSpPr>
          <p:grpSpPr bwMode="auto">
            <a:xfrm>
              <a:off x="1860" y="1388"/>
              <a:ext cx="808" cy="1192"/>
              <a:chOff x="2788" y="1252"/>
              <a:chExt cx="808" cy="1192"/>
            </a:xfrm>
          </p:grpSpPr>
          <p:sp>
            <p:nvSpPr>
              <p:cNvPr id="171025" name="Oval 19"/>
              <p:cNvSpPr>
                <a:spLocks noChangeArrowheads="1"/>
              </p:cNvSpPr>
              <p:nvPr/>
            </p:nvSpPr>
            <p:spPr bwMode="auto">
              <a:xfrm>
                <a:off x="2788" y="1780"/>
                <a:ext cx="136" cy="1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100"/>
              </a:p>
            </p:txBody>
          </p:sp>
          <p:sp>
            <p:nvSpPr>
              <p:cNvPr id="171026" name="Oval 20"/>
              <p:cNvSpPr>
                <a:spLocks noChangeArrowheads="1"/>
              </p:cNvSpPr>
              <p:nvPr/>
            </p:nvSpPr>
            <p:spPr bwMode="auto">
              <a:xfrm>
                <a:off x="3124" y="2116"/>
                <a:ext cx="136" cy="1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100"/>
              </a:p>
            </p:txBody>
          </p:sp>
          <p:sp>
            <p:nvSpPr>
              <p:cNvPr id="171027" name="Oval 21"/>
              <p:cNvSpPr>
                <a:spLocks noChangeArrowheads="1"/>
              </p:cNvSpPr>
              <p:nvPr/>
            </p:nvSpPr>
            <p:spPr bwMode="auto">
              <a:xfrm>
                <a:off x="3124" y="1444"/>
                <a:ext cx="136" cy="1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100"/>
              </a:p>
            </p:txBody>
          </p:sp>
          <p:sp>
            <p:nvSpPr>
              <p:cNvPr id="171028" name="Oval 22"/>
              <p:cNvSpPr>
                <a:spLocks noChangeArrowheads="1"/>
              </p:cNvSpPr>
              <p:nvPr/>
            </p:nvSpPr>
            <p:spPr bwMode="auto">
              <a:xfrm>
                <a:off x="3460" y="2308"/>
                <a:ext cx="136" cy="1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100"/>
              </a:p>
            </p:txBody>
          </p:sp>
          <p:sp>
            <p:nvSpPr>
              <p:cNvPr id="171029" name="Oval 23"/>
              <p:cNvSpPr>
                <a:spLocks noChangeArrowheads="1"/>
              </p:cNvSpPr>
              <p:nvPr/>
            </p:nvSpPr>
            <p:spPr bwMode="auto">
              <a:xfrm>
                <a:off x="3460" y="1924"/>
                <a:ext cx="136" cy="1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100"/>
              </a:p>
            </p:txBody>
          </p:sp>
          <p:sp>
            <p:nvSpPr>
              <p:cNvPr id="171030" name="Line 24"/>
              <p:cNvSpPr>
                <a:spLocks noChangeShapeType="1"/>
              </p:cNvSpPr>
              <p:nvPr/>
            </p:nvSpPr>
            <p:spPr bwMode="auto">
              <a:xfrm>
                <a:off x="3264" y="2208"/>
                <a:ext cx="192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100"/>
              </a:p>
            </p:txBody>
          </p:sp>
          <p:sp>
            <p:nvSpPr>
              <p:cNvPr id="171031" name="Line 25"/>
              <p:cNvSpPr>
                <a:spLocks noChangeShapeType="1"/>
              </p:cNvSpPr>
              <p:nvPr/>
            </p:nvSpPr>
            <p:spPr bwMode="auto">
              <a:xfrm flipV="1">
                <a:off x="3264" y="2016"/>
                <a:ext cx="192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100"/>
              </a:p>
            </p:txBody>
          </p:sp>
          <p:sp>
            <p:nvSpPr>
              <p:cNvPr id="171032" name="Line 26"/>
              <p:cNvSpPr>
                <a:spLocks noChangeShapeType="1"/>
              </p:cNvSpPr>
              <p:nvPr/>
            </p:nvSpPr>
            <p:spPr bwMode="auto">
              <a:xfrm>
                <a:off x="2913" y="1891"/>
                <a:ext cx="232" cy="2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100"/>
              </a:p>
            </p:txBody>
          </p:sp>
          <p:sp>
            <p:nvSpPr>
              <p:cNvPr id="171033" name="Line 27"/>
              <p:cNvSpPr>
                <a:spLocks noChangeShapeType="1"/>
              </p:cNvSpPr>
              <p:nvPr/>
            </p:nvSpPr>
            <p:spPr bwMode="auto">
              <a:xfrm flipV="1">
                <a:off x="2912" y="1563"/>
                <a:ext cx="227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100"/>
              </a:p>
            </p:txBody>
          </p:sp>
          <p:sp>
            <p:nvSpPr>
              <p:cNvPr id="171034" name="Oval 28"/>
              <p:cNvSpPr>
                <a:spLocks noChangeArrowheads="1"/>
              </p:cNvSpPr>
              <p:nvPr/>
            </p:nvSpPr>
            <p:spPr bwMode="auto">
              <a:xfrm>
                <a:off x="3460" y="1636"/>
                <a:ext cx="136" cy="1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100"/>
              </a:p>
            </p:txBody>
          </p:sp>
          <p:sp>
            <p:nvSpPr>
              <p:cNvPr id="171035" name="Oval 29"/>
              <p:cNvSpPr>
                <a:spLocks noChangeArrowheads="1"/>
              </p:cNvSpPr>
              <p:nvPr/>
            </p:nvSpPr>
            <p:spPr bwMode="auto">
              <a:xfrm>
                <a:off x="3460" y="1252"/>
                <a:ext cx="136" cy="13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100"/>
              </a:p>
            </p:txBody>
          </p:sp>
          <p:sp>
            <p:nvSpPr>
              <p:cNvPr id="171036" name="Line 30"/>
              <p:cNvSpPr>
                <a:spLocks noChangeShapeType="1"/>
              </p:cNvSpPr>
              <p:nvPr/>
            </p:nvSpPr>
            <p:spPr bwMode="auto">
              <a:xfrm>
                <a:off x="3264" y="1536"/>
                <a:ext cx="192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100"/>
              </a:p>
            </p:txBody>
          </p:sp>
          <p:sp>
            <p:nvSpPr>
              <p:cNvPr id="171037" name="Line 31"/>
              <p:cNvSpPr>
                <a:spLocks noChangeShapeType="1"/>
              </p:cNvSpPr>
              <p:nvPr/>
            </p:nvSpPr>
            <p:spPr bwMode="auto">
              <a:xfrm flipV="1">
                <a:off x="3264" y="1344"/>
                <a:ext cx="192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2100"/>
              </a:p>
            </p:txBody>
          </p:sp>
        </p:grpSp>
        <p:sp>
          <p:nvSpPr>
            <p:cNvPr id="171016" name="Line 32"/>
            <p:cNvSpPr>
              <a:spLocks noChangeShapeType="1"/>
            </p:cNvSpPr>
            <p:nvPr/>
          </p:nvSpPr>
          <p:spPr bwMode="auto">
            <a:xfrm flipH="1">
              <a:off x="1919" y="2553"/>
              <a:ext cx="1" cy="6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71017" name="Line 33"/>
            <p:cNvSpPr>
              <a:spLocks noChangeShapeType="1"/>
            </p:cNvSpPr>
            <p:nvPr/>
          </p:nvSpPr>
          <p:spPr bwMode="auto">
            <a:xfrm flipH="1">
              <a:off x="3839" y="2553"/>
              <a:ext cx="1" cy="6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71018" name="Line 34"/>
            <p:cNvSpPr>
              <a:spLocks noChangeShapeType="1"/>
            </p:cNvSpPr>
            <p:nvPr/>
          </p:nvSpPr>
          <p:spPr bwMode="auto">
            <a:xfrm>
              <a:off x="1920" y="3158"/>
              <a:ext cx="1904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stealth" w="med" len="med"/>
              <a:tailEnd type="stealth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71019" name="Rectangle 35"/>
            <p:cNvSpPr>
              <a:spLocks noChangeArrowheads="1"/>
            </p:cNvSpPr>
            <p:nvPr/>
          </p:nvSpPr>
          <p:spPr bwMode="auto">
            <a:xfrm>
              <a:off x="2806" y="3189"/>
              <a:ext cx="139" cy="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9056" tIns="34529" rIns="69056" bIns="34529">
              <a:prstTxWarp prst="textNoShape">
                <a:avLst/>
              </a:prstTxWarp>
              <a:spAutoFit/>
            </a:bodyPr>
            <a:lstStyle/>
            <a:p>
              <a:r>
                <a:rPr lang="en-US" sz="1050">
                  <a:latin typeface="Arial" charset="0"/>
                </a:rPr>
                <a:t>d</a:t>
              </a:r>
            </a:p>
          </p:txBody>
        </p:sp>
        <p:sp>
          <p:nvSpPr>
            <p:cNvPr id="171020" name="Line 36"/>
            <p:cNvSpPr>
              <a:spLocks noChangeShapeType="1"/>
            </p:cNvSpPr>
            <p:nvPr/>
          </p:nvSpPr>
          <p:spPr bwMode="auto">
            <a:xfrm flipH="1">
              <a:off x="2893" y="2553"/>
              <a:ext cx="2" cy="3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71021" name="Line 37"/>
            <p:cNvSpPr>
              <a:spLocks noChangeShapeType="1"/>
            </p:cNvSpPr>
            <p:nvPr/>
          </p:nvSpPr>
          <p:spPr bwMode="auto">
            <a:xfrm>
              <a:off x="1920" y="2822"/>
              <a:ext cx="963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stealth" w="med" len="med"/>
              <a:tailEnd type="stealth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71022" name="Rectangle 38"/>
            <p:cNvSpPr>
              <a:spLocks noChangeArrowheads="1"/>
            </p:cNvSpPr>
            <p:nvPr/>
          </p:nvSpPr>
          <p:spPr bwMode="auto">
            <a:xfrm>
              <a:off x="2182" y="2830"/>
              <a:ext cx="259" cy="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9056" tIns="34529" rIns="69056" bIns="34529">
              <a:prstTxWarp prst="textNoShape">
                <a:avLst/>
              </a:prstTxWarp>
              <a:spAutoFit/>
            </a:bodyPr>
            <a:lstStyle/>
            <a:p>
              <a:r>
                <a:rPr lang="en-US" sz="1050">
                  <a:latin typeface="Arial" charset="0"/>
                </a:rPr>
                <a:t>d / 2</a:t>
              </a:r>
            </a:p>
          </p:txBody>
        </p:sp>
        <p:sp>
          <p:nvSpPr>
            <p:cNvPr id="171023" name="Rectangle 39"/>
            <p:cNvSpPr>
              <a:spLocks noChangeArrowheads="1"/>
            </p:cNvSpPr>
            <p:nvPr/>
          </p:nvSpPr>
          <p:spPr bwMode="auto">
            <a:xfrm>
              <a:off x="1292" y="1900"/>
              <a:ext cx="1488" cy="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9056" tIns="34529" rIns="69056" bIns="34529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50">
                  <a:latin typeface="Arial" charset="0"/>
                </a:rPr>
                <a:t>Initial State</a:t>
              </a:r>
            </a:p>
          </p:txBody>
        </p:sp>
        <p:sp>
          <p:nvSpPr>
            <p:cNvPr id="171024" name="Rectangle 40"/>
            <p:cNvSpPr>
              <a:spLocks noChangeArrowheads="1"/>
            </p:cNvSpPr>
            <p:nvPr/>
          </p:nvSpPr>
          <p:spPr bwMode="auto">
            <a:xfrm>
              <a:off x="3888" y="1908"/>
              <a:ext cx="506" cy="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9056" tIns="34529" rIns="69056" bIns="34529">
              <a:prstTxWarp prst="textNoShape">
                <a:avLst/>
              </a:prstTxWarp>
              <a:spAutoFit/>
            </a:bodyPr>
            <a:lstStyle/>
            <a:p>
              <a:r>
                <a:rPr lang="en-US" sz="1050">
                  <a:latin typeface="Arial" charset="0"/>
                </a:rPr>
                <a:t>Final State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934109D-EE93-6449-AF25-0AC93E10B5F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34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Encapsulating </a:t>
            </a:r>
            <a:r>
              <a:rPr lang="en-US" i="1"/>
              <a:t>state</a:t>
            </a:r>
            <a:r>
              <a:rPr lang="en-US"/>
              <a:t> information in </a:t>
            </a:r>
            <a:r>
              <a:rPr lang="en-US" i="1"/>
              <a:t>nodes</a:t>
            </a:r>
          </a:p>
        </p:txBody>
      </p:sp>
      <p:pic>
        <p:nvPicPr>
          <p:cNvPr id="10342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lum contrast="6000"/>
          </a:blip>
          <a:srcRect/>
          <a:stretch>
            <a:fillRect/>
          </a:stretch>
        </p:blipFill>
        <p:spPr>
          <a:xfrm>
            <a:off x="1371600" y="904875"/>
            <a:ext cx="6457950" cy="3759994"/>
          </a:xfr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995A16E-5076-6147-89C1-D9C65064A03E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172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Bidirectional search</a:t>
            </a:r>
          </a:p>
        </p:txBody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1119" y="1538288"/>
            <a:ext cx="6288881" cy="3571875"/>
          </a:xfrm>
        </p:spPr>
        <p:txBody>
          <a:bodyPr/>
          <a:lstStyle/>
          <a:p>
            <a:r>
              <a:rPr lang="en-US" altLang="ja-JP" sz="2100">
                <a:solidFill>
                  <a:schemeClr val="hlink"/>
                </a:solidFill>
              </a:rPr>
              <a:t>Bidirectional search merits:</a:t>
            </a:r>
          </a:p>
          <a:p>
            <a:pPr lvl="1"/>
            <a:r>
              <a:rPr lang="en-US" altLang="ja-JP" sz="1800">
                <a:cs typeface="ＭＳ Ｐゴシック" charset="-128"/>
              </a:rPr>
              <a:t>Big difference for problems with branching factor </a:t>
            </a:r>
            <a:r>
              <a:rPr lang="en-US" altLang="ja-JP" sz="1800" i="1">
                <a:cs typeface="ＭＳ Ｐゴシック" charset="-128"/>
              </a:rPr>
              <a:t>b </a:t>
            </a:r>
            <a:r>
              <a:rPr lang="en-US" altLang="ja-JP" sz="1800">
                <a:cs typeface="ＭＳ Ｐゴシック" charset="-128"/>
              </a:rPr>
              <a:t>in both directions</a:t>
            </a:r>
          </a:p>
          <a:p>
            <a:pPr lvl="2"/>
            <a:r>
              <a:rPr lang="en-US" altLang="ja-JP" sz="1500">
                <a:ea typeface="ＭＳ Ｐゴシック" charset="-128"/>
                <a:cs typeface="ＭＳ Ｐゴシック" charset="-128"/>
              </a:rPr>
              <a:t>A solution of length </a:t>
            </a:r>
            <a:r>
              <a:rPr lang="en-US" altLang="ja-JP" sz="1500" i="1">
                <a:ea typeface="ＭＳ Ｐゴシック" charset="-128"/>
                <a:cs typeface="ＭＳ Ｐゴシック" charset="-128"/>
              </a:rPr>
              <a:t>d</a:t>
            </a:r>
            <a:r>
              <a:rPr lang="en-US" altLang="ja-JP" sz="1500">
                <a:ea typeface="ＭＳ Ｐゴシック" charset="-128"/>
                <a:cs typeface="ＭＳ Ｐゴシック" charset="-128"/>
              </a:rPr>
              <a:t> will be found in O(2</a:t>
            </a:r>
            <a:r>
              <a:rPr lang="en-US" altLang="ja-JP" sz="1500" i="1">
                <a:ea typeface="ＭＳ Ｐゴシック" charset="-128"/>
                <a:cs typeface="ＭＳ Ｐゴシック" charset="-128"/>
              </a:rPr>
              <a:t>b</a:t>
            </a:r>
            <a:r>
              <a:rPr lang="en-US" altLang="ja-JP" sz="1500" i="1" baseline="30000">
                <a:ea typeface="ＭＳ Ｐゴシック" charset="-128"/>
                <a:cs typeface="ＭＳ Ｐゴシック" charset="-128"/>
              </a:rPr>
              <a:t>d</a:t>
            </a:r>
            <a:r>
              <a:rPr lang="en-US" altLang="ja-JP" sz="1500" baseline="30000">
                <a:ea typeface="ＭＳ Ｐゴシック" charset="-128"/>
                <a:cs typeface="ＭＳ Ｐゴシック" charset="-128"/>
              </a:rPr>
              <a:t>/2</a:t>
            </a:r>
            <a:r>
              <a:rPr lang="en-US" altLang="ja-JP" sz="1500">
                <a:ea typeface="ＭＳ Ｐゴシック" charset="-128"/>
                <a:cs typeface="ＭＳ Ｐゴシック" charset="-128"/>
              </a:rPr>
              <a:t>) = O(</a:t>
            </a:r>
            <a:r>
              <a:rPr lang="en-US" altLang="ja-JP" sz="1500" i="1">
                <a:ea typeface="ＭＳ Ｐゴシック" charset="-128"/>
                <a:cs typeface="ＭＳ Ｐゴシック" charset="-128"/>
              </a:rPr>
              <a:t>b</a:t>
            </a:r>
            <a:r>
              <a:rPr lang="en-US" altLang="ja-JP" sz="1500" i="1" baseline="30000">
                <a:ea typeface="ＭＳ Ｐゴシック" charset="-128"/>
                <a:cs typeface="ＭＳ Ｐゴシック" charset="-128"/>
              </a:rPr>
              <a:t>d</a:t>
            </a:r>
            <a:r>
              <a:rPr lang="en-US" altLang="ja-JP" sz="1500" baseline="30000">
                <a:ea typeface="ＭＳ Ｐゴシック" charset="-128"/>
                <a:cs typeface="ＭＳ Ｐゴシック" charset="-128"/>
              </a:rPr>
              <a:t>/2</a:t>
            </a:r>
            <a:r>
              <a:rPr lang="en-US" altLang="ja-JP" sz="1500">
                <a:ea typeface="ＭＳ Ｐゴシック" charset="-128"/>
                <a:cs typeface="ＭＳ Ｐゴシック" charset="-128"/>
              </a:rPr>
              <a:t>)</a:t>
            </a:r>
          </a:p>
          <a:p>
            <a:pPr lvl="2"/>
            <a:r>
              <a:rPr lang="en-US" altLang="ja-JP" sz="1500">
                <a:ea typeface="ＭＳ Ｐゴシック" charset="-128"/>
                <a:cs typeface="ＭＳ Ｐゴシック" charset="-128"/>
              </a:rPr>
              <a:t>For </a:t>
            </a:r>
            <a:r>
              <a:rPr lang="en-US" altLang="ja-JP" sz="1500" i="1">
                <a:ea typeface="ＭＳ Ｐゴシック" charset="-128"/>
                <a:cs typeface="ＭＳ Ｐゴシック" charset="-128"/>
              </a:rPr>
              <a:t>b</a:t>
            </a:r>
            <a:r>
              <a:rPr lang="en-US" altLang="ja-JP" sz="1500">
                <a:ea typeface="ＭＳ Ｐゴシック" charset="-128"/>
                <a:cs typeface="ＭＳ Ｐゴシック" charset="-128"/>
              </a:rPr>
              <a:t> = 10 and </a:t>
            </a:r>
            <a:r>
              <a:rPr lang="en-US" altLang="ja-JP" sz="1500" i="1">
                <a:ea typeface="ＭＳ Ｐゴシック" charset="-128"/>
                <a:cs typeface="ＭＳ Ｐゴシック" charset="-128"/>
              </a:rPr>
              <a:t>d</a:t>
            </a:r>
            <a:r>
              <a:rPr lang="en-US" altLang="ja-JP" sz="1500">
                <a:ea typeface="ＭＳ Ｐゴシック" charset="-128"/>
                <a:cs typeface="ＭＳ Ｐゴシック" charset="-128"/>
              </a:rPr>
              <a:t> = 6, only 2,222 nodes are needed instead of 1,111,111 for breadth-first search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1020D7A-D0AF-2A4F-AF96-59BD14B43539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173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Bidirectional search</a:t>
            </a:r>
          </a:p>
        </p:txBody>
      </p:sp>
      <p:sp>
        <p:nvSpPr>
          <p:cNvPr id="1730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29929"/>
            <a:ext cx="8610600" cy="3571875"/>
          </a:xfrm>
        </p:spPr>
        <p:txBody>
          <a:bodyPr/>
          <a:lstStyle/>
          <a:p>
            <a:r>
              <a:rPr lang="en-US" altLang="ja-JP" sz="2100" dirty="0">
                <a:solidFill>
                  <a:schemeClr val="hlink"/>
                </a:solidFill>
              </a:rPr>
              <a:t>Bidirectional search issues</a:t>
            </a:r>
          </a:p>
          <a:p>
            <a:pPr lvl="1"/>
            <a:r>
              <a:rPr lang="en-US" altLang="ja-JP" sz="1800" i="1" dirty="0">
                <a:solidFill>
                  <a:srgbClr val="0000FF"/>
                </a:solidFill>
                <a:cs typeface="ＭＳ Ｐゴシック" charset="-128"/>
              </a:rPr>
              <a:t>Predecessors</a:t>
            </a:r>
            <a:r>
              <a:rPr lang="en-US" altLang="ja-JP" sz="1800" i="1" dirty="0">
                <a:cs typeface="ＭＳ Ｐゴシック" charset="-128"/>
              </a:rPr>
              <a:t> </a:t>
            </a:r>
            <a:r>
              <a:rPr lang="en-US" altLang="ja-JP" sz="1800" dirty="0">
                <a:cs typeface="ＭＳ Ｐゴシック" charset="-128"/>
              </a:rPr>
              <a:t>of a node need to be generated</a:t>
            </a:r>
          </a:p>
          <a:p>
            <a:pPr lvl="2"/>
            <a:r>
              <a:rPr lang="en-US" altLang="ja-JP" sz="1500" dirty="0">
                <a:ea typeface="ＭＳ Ｐゴシック" charset="-128"/>
                <a:cs typeface="ＭＳ Ｐゴシック" charset="-128"/>
              </a:rPr>
              <a:t>Difficult when operators are not reversible</a:t>
            </a:r>
          </a:p>
          <a:p>
            <a:pPr lvl="2"/>
            <a:endParaRPr lang="en-US" altLang="ja-JP" sz="1500" dirty="0">
              <a:ea typeface="ＭＳ Ｐゴシック" charset="-128"/>
              <a:cs typeface="ＭＳ Ｐゴシック" charset="-128"/>
            </a:endParaRPr>
          </a:p>
          <a:p>
            <a:pPr lvl="1"/>
            <a:r>
              <a:rPr lang="en-US" altLang="ja-JP" sz="1800" dirty="0">
                <a:cs typeface="ＭＳ Ｐゴシック" charset="-128"/>
              </a:rPr>
              <a:t>What to do if there is no</a:t>
            </a:r>
            <a:r>
              <a:rPr lang="en-US" altLang="ja-JP" sz="1800" i="1" dirty="0">
                <a:solidFill>
                  <a:srgbClr val="0000FF"/>
                </a:solidFill>
                <a:cs typeface="ＭＳ Ｐゴシック" charset="-128"/>
              </a:rPr>
              <a:t> explicit list of goal</a:t>
            </a:r>
            <a:r>
              <a:rPr lang="en-US" altLang="ja-JP" sz="1800" dirty="0">
                <a:cs typeface="ＭＳ Ｐゴシック" charset="-128"/>
              </a:rPr>
              <a:t> states?</a:t>
            </a:r>
          </a:p>
          <a:p>
            <a:pPr lvl="1"/>
            <a:endParaRPr lang="en-US" altLang="ja-JP" sz="1800" dirty="0">
              <a:cs typeface="ＭＳ Ｐゴシック" charset="-128"/>
            </a:endParaRPr>
          </a:p>
          <a:p>
            <a:pPr lvl="1"/>
            <a:r>
              <a:rPr lang="en-US" altLang="ja-JP" sz="1800" dirty="0">
                <a:cs typeface="ＭＳ Ｐゴシック" charset="-128"/>
              </a:rPr>
              <a:t>For each node: </a:t>
            </a:r>
            <a:r>
              <a:rPr lang="en-US" altLang="ja-JP" sz="1800" i="1" dirty="0">
                <a:solidFill>
                  <a:srgbClr val="0000FF"/>
                </a:solidFill>
                <a:cs typeface="ＭＳ Ｐゴシック" charset="-128"/>
              </a:rPr>
              <a:t>check if it appeared in the other search</a:t>
            </a:r>
          </a:p>
          <a:p>
            <a:pPr lvl="2"/>
            <a:r>
              <a:rPr lang="en-US" altLang="ja-JP" sz="1500" dirty="0">
                <a:ea typeface="ＭＳ Ｐゴシック" charset="-128"/>
                <a:cs typeface="ＭＳ Ｐゴシック" charset="-128"/>
              </a:rPr>
              <a:t>Needs a hash table of O(</a:t>
            </a:r>
            <a:r>
              <a:rPr lang="en-US" altLang="ja-JP" sz="1500" i="1" dirty="0">
                <a:ea typeface="ＭＳ Ｐゴシック" charset="-128"/>
                <a:cs typeface="ＭＳ Ｐゴシック" charset="-128"/>
              </a:rPr>
              <a:t>b</a:t>
            </a:r>
            <a:r>
              <a:rPr lang="en-US" altLang="ja-JP" sz="1500" i="1" baseline="30000" dirty="0">
                <a:ea typeface="ＭＳ Ｐゴシック" charset="-128"/>
                <a:cs typeface="ＭＳ Ｐゴシック" charset="-128"/>
              </a:rPr>
              <a:t>d</a:t>
            </a:r>
            <a:r>
              <a:rPr lang="en-US" altLang="ja-JP" sz="1500" baseline="30000" dirty="0">
                <a:ea typeface="ＭＳ Ｐゴシック" charset="-128"/>
                <a:cs typeface="ＭＳ Ｐゴシック" charset="-128"/>
              </a:rPr>
              <a:t>/2</a:t>
            </a:r>
            <a:r>
              <a:rPr lang="en-US" altLang="ja-JP" sz="1500" dirty="0">
                <a:ea typeface="ＭＳ Ｐゴシック" charset="-128"/>
                <a:cs typeface="ＭＳ Ｐゴシック" charset="-128"/>
              </a:rPr>
              <a:t>)</a:t>
            </a:r>
          </a:p>
          <a:p>
            <a:pPr lvl="2"/>
            <a:endParaRPr lang="en-US" altLang="ja-JP" sz="1500" dirty="0">
              <a:ea typeface="ＭＳ Ｐゴシック" charset="-128"/>
              <a:cs typeface="ＭＳ Ｐゴシック" charset="-128"/>
            </a:endParaRPr>
          </a:p>
          <a:p>
            <a:pPr lvl="1"/>
            <a:r>
              <a:rPr lang="en-US" altLang="ja-JP" sz="1800" dirty="0">
                <a:cs typeface="ＭＳ Ｐゴシック" charset="-128"/>
              </a:rPr>
              <a:t>What is the </a:t>
            </a:r>
            <a:r>
              <a:rPr lang="en-US" altLang="ja-JP" sz="1800" i="1" dirty="0">
                <a:solidFill>
                  <a:srgbClr val="0000FF"/>
                </a:solidFill>
                <a:cs typeface="ＭＳ Ｐゴシック" charset="-128"/>
              </a:rPr>
              <a:t>best search strategy</a:t>
            </a:r>
            <a:r>
              <a:rPr lang="en-US" altLang="ja-JP" sz="1800" dirty="0">
                <a:cs typeface="ＭＳ Ｐゴシック" charset="-128"/>
              </a:rPr>
              <a:t> for the two searches?</a:t>
            </a:r>
            <a:endParaRPr lang="en-US" sz="180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D60694B-7FF3-724B-9828-A30F72DEDF3E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740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uninformed search strategies</a:t>
            </a:r>
          </a:p>
        </p:txBody>
      </p:sp>
      <p:sp>
        <p:nvSpPr>
          <p:cNvPr id="1740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71550"/>
            <a:ext cx="8610600" cy="394335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1350" dirty="0"/>
              <a:t>Criterion		</a:t>
            </a:r>
            <a:r>
              <a:rPr lang="en-US" sz="1350" dirty="0">
                <a:solidFill>
                  <a:srgbClr val="0066FF"/>
                </a:solidFill>
              </a:rPr>
              <a:t>Breadth-	Uniform	Depth-	Depth-	Iterative	  Bidirectional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1350" dirty="0"/>
              <a:t>			</a:t>
            </a:r>
            <a:r>
              <a:rPr lang="en-US" sz="1350" dirty="0">
                <a:solidFill>
                  <a:srgbClr val="0066FF"/>
                </a:solidFill>
              </a:rPr>
              <a:t>first	cost	first	limited	deepening</a:t>
            </a:r>
            <a:r>
              <a:rPr lang="en-US" sz="1350" dirty="0"/>
              <a:t>  (if applicable)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35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1350" dirty="0">
                <a:solidFill>
                  <a:srgbClr val="0066FF"/>
                </a:solidFill>
              </a:rPr>
              <a:t>Time</a:t>
            </a:r>
            <a:r>
              <a:rPr lang="en-US" sz="1350" dirty="0"/>
              <a:t>		</a:t>
            </a:r>
            <a:r>
              <a:rPr lang="en-US" sz="1350" dirty="0" err="1"/>
              <a:t>b^d</a:t>
            </a:r>
            <a:r>
              <a:rPr lang="en-US" sz="1350" dirty="0"/>
              <a:t>	</a:t>
            </a:r>
            <a:r>
              <a:rPr lang="en-US" sz="1350" dirty="0" err="1"/>
              <a:t>b^d</a:t>
            </a:r>
            <a:r>
              <a:rPr lang="en-US" sz="1350" dirty="0"/>
              <a:t>	</a:t>
            </a:r>
            <a:r>
              <a:rPr lang="en-US" sz="1350" dirty="0" err="1"/>
              <a:t>b^m</a:t>
            </a:r>
            <a:r>
              <a:rPr lang="en-US" sz="1350" dirty="0"/>
              <a:t>	</a:t>
            </a:r>
            <a:r>
              <a:rPr lang="en-US" sz="1350" dirty="0" err="1"/>
              <a:t>b^l</a:t>
            </a:r>
            <a:r>
              <a:rPr lang="en-US" sz="1350" dirty="0"/>
              <a:t>	</a:t>
            </a:r>
            <a:r>
              <a:rPr lang="en-US" sz="1350" dirty="0" err="1"/>
              <a:t>b^d</a:t>
            </a:r>
            <a:r>
              <a:rPr lang="en-US" sz="1350" dirty="0"/>
              <a:t>	  b^(d/2)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35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1350" dirty="0">
                <a:solidFill>
                  <a:srgbClr val="0066FF"/>
                </a:solidFill>
              </a:rPr>
              <a:t>Space</a:t>
            </a:r>
            <a:r>
              <a:rPr lang="en-US" sz="1350" dirty="0"/>
              <a:t>		</a:t>
            </a:r>
            <a:r>
              <a:rPr lang="en-US" sz="1350" dirty="0" err="1"/>
              <a:t>b^d</a:t>
            </a:r>
            <a:r>
              <a:rPr lang="en-US" sz="1350" dirty="0"/>
              <a:t>	</a:t>
            </a:r>
            <a:r>
              <a:rPr lang="en-US" sz="1350" dirty="0" err="1"/>
              <a:t>b^d</a:t>
            </a:r>
            <a:r>
              <a:rPr lang="en-US" sz="1350" dirty="0"/>
              <a:t>	</a:t>
            </a:r>
            <a:r>
              <a:rPr lang="en-US" sz="1350" dirty="0" err="1"/>
              <a:t>bm</a:t>
            </a:r>
            <a:r>
              <a:rPr lang="en-US" sz="1350" dirty="0"/>
              <a:t>	bl	bd	  b^(d/2)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35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1350" dirty="0">
                <a:solidFill>
                  <a:srgbClr val="0066FF"/>
                </a:solidFill>
              </a:rPr>
              <a:t>Optimal</a:t>
            </a:r>
            <a:r>
              <a:rPr lang="en-US" sz="1350" dirty="0"/>
              <a:t>?		Yes	Yes	No	No	Yes	  Yes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35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1350" dirty="0">
                <a:solidFill>
                  <a:srgbClr val="0066FF"/>
                </a:solidFill>
              </a:rPr>
              <a:t>Complete</a:t>
            </a:r>
            <a:r>
              <a:rPr lang="en-US" sz="1350" dirty="0"/>
              <a:t>? 		Yes	Yes	No	Yes,</a:t>
            </a:r>
            <a:r>
              <a:rPr lang="en-US" sz="1350" dirty="0">
                <a:sym typeface="Symbol" charset="2"/>
              </a:rPr>
              <a:t>	Yes	  Yes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1350" dirty="0"/>
              <a:t>						if </a:t>
            </a:r>
            <a:r>
              <a:rPr lang="en-US" sz="1350" dirty="0" err="1"/>
              <a:t>l</a:t>
            </a:r>
            <a:r>
              <a:rPr lang="en-US" sz="1350" dirty="0" err="1">
                <a:sym typeface="Symbol" charset="2"/>
              </a:rPr>
              <a:t>d</a:t>
            </a:r>
            <a:endParaRPr lang="en-US" sz="1350" dirty="0">
              <a:sym typeface="Symbol" charset="2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sz="1350" dirty="0">
              <a:sym typeface="Symbol" charset="2"/>
            </a:endParaRPr>
          </a:p>
          <a:p>
            <a:pPr lvl="1">
              <a:lnSpc>
                <a:spcPct val="90000"/>
              </a:lnSpc>
            </a:pPr>
            <a:r>
              <a:rPr lang="en-US" sz="1500" i="1" dirty="0">
                <a:solidFill>
                  <a:schemeClr val="hlink"/>
                </a:solidFill>
              </a:rPr>
              <a:t>b –  </a:t>
            </a:r>
            <a:r>
              <a:rPr lang="en-US" sz="1500" dirty="0">
                <a:solidFill>
                  <a:schemeClr val="hlink"/>
                </a:solidFill>
              </a:rPr>
              <a:t>max branching factor of the search tree</a:t>
            </a:r>
          </a:p>
          <a:p>
            <a:pPr lvl="1">
              <a:lnSpc>
                <a:spcPct val="90000"/>
              </a:lnSpc>
            </a:pPr>
            <a:r>
              <a:rPr lang="en-US" sz="1500" i="1" dirty="0">
                <a:solidFill>
                  <a:schemeClr val="hlink"/>
                </a:solidFill>
              </a:rPr>
              <a:t>d –  </a:t>
            </a:r>
            <a:r>
              <a:rPr lang="en-US" sz="1500" dirty="0">
                <a:solidFill>
                  <a:schemeClr val="hlink"/>
                </a:solidFill>
              </a:rPr>
              <a:t>depth of the least-cost solution</a:t>
            </a:r>
          </a:p>
          <a:p>
            <a:pPr lvl="1">
              <a:lnSpc>
                <a:spcPct val="90000"/>
              </a:lnSpc>
            </a:pPr>
            <a:r>
              <a:rPr lang="en-US" sz="1500" i="1" dirty="0">
                <a:solidFill>
                  <a:schemeClr val="hlink"/>
                </a:solidFill>
              </a:rPr>
              <a:t>m – </a:t>
            </a:r>
            <a:r>
              <a:rPr lang="en-US" sz="1500" dirty="0">
                <a:solidFill>
                  <a:schemeClr val="hlink"/>
                </a:solidFill>
              </a:rPr>
              <a:t>max depth of the state-space (may be infinity)</a:t>
            </a:r>
          </a:p>
          <a:p>
            <a:pPr lvl="1">
              <a:lnSpc>
                <a:spcPct val="90000"/>
              </a:lnSpc>
            </a:pPr>
            <a:r>
              <a:rPr lang="en-US" sz="1500" i="1" dirty="0">
                <a:solidFill>
                  <a:schemeClr val="hlink"/>
                </a:solidFill>
              </a:rPr>
              <a:t>l</a:t>
            </a:r>
            <a:r>
              <a:rPr lang="en-US" sz="1500" dirty="0">
                <a:solidFill>
                  <a:schemeClr val="hlink"/>
                </a:solidFill>
              </a:rPr>
              <a:t> – depth cutoff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5F51BB2-69D5-DC47-92E4-4A1FC05E510D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175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17510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Problem formulation usually requires </a:t>
            </a:r>
            <a:r>
              <a:rPr lang="en-US" dirty="0">
                <a:solidFill>
                  <a:srgbClr val="0066FF"/>
                </a:solidFill>
              </a:rPr>
              <a:t>abstracting away real-world details</a:t>
            </a:r>
            <a:r>
              <a:rPr lang="en-US" dirty="0"/>
              <a:t> to define a </a:t>
            </a:r>
            <a:r>
              <a:rPr lang="en-US" dirty="0">
                <a:solidFill>
                  <a:srgbClr val="0066FF"/>
                </a:solidFill>
              </a:rPr>
              <a:t>state space</a:t>
            </a:r>
            <a:r>
              <a:rPr lang="en-US" dirty="0"/>
              <a:t> that can be explored using computer algorithms.</a:t>
            </a:r>
          </a:p>
          <a:p>
            <a:endParaRPr lang="en-US" dirty="0"/>
          </a:p>
          <a:p>
            <a:r>
              <a:rPr lang="en-US" dirty="0"/>
              <a:t>Once problem is formulated in abstract form, </a:t>
            </a:r>
            <a:r>
              <a:rPr lang="en-US" dirty="0">
                <a:solidFill>
                  <a:srgbClr val="0066FF"/>
                </a:solidFill>
              </a:rPr>
              <a:t>complexity analysis</a:t>
            </a:r>
            <a:r>
              <a:rPr lang="en-US" dirty="0"/>
              <a:t> helps us picking out best algorithm to solve problem.</a:t>
            </a:r>
          </a:p>
          <a:p>
            <a:endParaRPr lang="en-US" dirty="0"/>
          </a:p>
          <a:p>
            <a:r>
              <a:rPr lang="en-US" dirty="0"/>
              <a:t>Variety of uninformed search strategies; difference lies in method used to </a:t>
            </a:r>
            <a:r>
              <a:rPr lang="en-US" dirty="0">
                <a:solidFill>
                  <a:srgbClr val="0066FF"/>
                </a:solidFill>
              </a:rPr>
              <a:t>pick node that will be further expanded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solidFill>
                  <a:srgbClr val="0066FF"/>
                </a:solidFill>
              </a:rPr>
              <a:t>Iterative deepening</a:t>
            </a:r>
            <a:r>
              <a:rPr lang="en-US" dirty="0"/>
              <a:t> search only uses linear space and not much more time than other uniformed search strategies.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024A210-A6B0-B743-9095-C78E0AAC31B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44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Compare Different Search Strategies?</a:t>
            </a:r>
          </a:p>
        </p:txBody>
      </p:sp>
      <p:sp>
        <p:nvSpPr>
          <p:cNvPr id="1044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85900" y="971550"/>
            <a:ext cx="6286500" cy="3829050"/>
          </a:xfrm>
        </p:spPr>
        <p:txBody>
          <a:bodyPr/>
          <a:lstStyle/>
          <a:p>
            <a:r>
              <a:rPr lang="en-US"/>
              <a:t>A search strategy is defined by </a:t>
            </a:r>
            <a:r>
              <a:rPr lang="en-US">
                <a:solidFill>
                  <a:srgbClr val="0066FF"/>
                </a:solidFill>
              </a:rPr>
              <a:t>picking the order of node expansion.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Search algorithms are commonly evaluated according to the following four criteria:</a:t>
            </a:r>
          </a:p>
          <a:p>
            <a:pPr lvl="1"/>
            <a:r>
              <a:rPr lang="en-US" sz="1350" b="1"/>
              <a:t>Completeness: </a:t>
            </a:r>
            <a:r>
              <a:rPr lang="en-US" sz="1350"/>
              <a:t>does it always find a solution if one exists?</a:t>
            </a:r>
            <a:endParaRPr lang="en-US" sz="1350" b="1"/>
          </a:p>
          <a:p>
            <a:pPr lvl="1"/>
            <a:r>
              <a:rPr lang="en-US" sz="1350" b="1"/>
              <a:t>Time complexity: </a:t>
            </a:r>
            <a:r>
              <a:rPr lang="en-US" sz="1350"/>
              <a:t>how long does it take as function of num. of nodes?</a:t>
            </a:r>
            <a:endParaRPr lang="en-US" sz="1350" b="1"/>
          </a:p>
          <a:p>
            <a:pPr lvl="1"/>
            <a:r>
              <a:rPr lang="en-US" sz="1350" b="1"/>
              <a:t>Space complexity: </a:t>
            </a:r>
            <a:r>
              <a:rPr lang="en-US" sz="1350"/>
              <a:t>how much memory does it require?</a:t>
            </a:r>
            <a:endParaRPr lang="en-US" sz="1350" b="1"/>
          </a:p>
          <a:p>
            <a:pPr lvl="1"/>
            <a:r>
              <a:rPr lang="en-US" sz="1350" b="1"/>
              <a:t>Optimality: </a:t>
            </a:r>
            <a:r>
              <a:rPr lang="en-US" sz="1350"/>
              <a:t>does it guarantee the least-cost solution?</a:t>
            </a:r>
          </a:p>
          <a:p>
            <a:pPr lvl="1"/>
            <a:endParaRPr lang="en-US" sz="1350"/>
          </a:p>
          <a:p>
            <a:r>
              <a:rPr lang="en-US"/>
              <a:t>Time and space complexity are measured in terms of:</a:t>
            </a:r>
          </a:p>
          <a:p>
            <a:pPr lvl="1"/>
            <a:r>
              <a:rPr lang="en-US" sz="1350" i="1"/>
              <a:t>b –  </a:t>
            </a:r>
            <a:r>
              <a:rPr lang="en-US" sz="1350"/>
              <a:t>max branching factor of the search tree</a:t>
            </a:r>
          </a:p>
          <a:p>
            <a:pPr lvl="1"/>
            <a:r>
              <a:rPr lang="en-US" sz="1350" i="1"/>
              <a:t>d –  </a:t>
            </a:r>
            <a:r>
              <a:rPr lang="en-US" sz="1350"/>
              <a:t>depth of the least-cost solution</a:t>
            </a:r>
          </a:p>
          <a:p>
            <a:pPr lvl="1"/>
            <a:r>
              <a:rPr lang="en-US" sz="1350" i="1"/>
              <a:t>m – </a:t>
            </a:r>
            <a:r>
              <a:rPr lang="en-US" sz="1350"/>
              <a:t>max depth of the search tree (may be infinity)</a:t>
            </a:r>
            <a:endParaRPr lang="en-US" sz="1350"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I-Class">
  <a:themeElements>
    <a:clrScheme name="AI-Class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AI-Class">
      <a:majorFont>
        <a:latin typeface="Helvetic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AI-Class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-Class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-Class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-Class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-Class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-Class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-Class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Settings\Administrator\Application Data\Microsoft\Templates\AI-Class.pot</Template>
  <TotalTime>4117</TotalTime>
  <Words>4370</Words>
  <Application>Microsoft Macintosh PowerPoint</Application>
  <PresentationFormat>On-screen Show (16:9)</PresentationFormat>
  <Paragraphs>857</Paragraphs>
  <Slides>83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2" baseType="lpstr">
      <vt:lpstr>Arial</vt:lpstr>
      <vt:lpstr>Arial Black</vt:lpstr>
      <vt:lpstr>Arial Narrow</vt:lpstr>
      <vt:lpstr>Comic Sans MS</vt:lpstr>
      <vt:lpstr>Helvetica</vt:lpstr>
      <vt:lpstr>Tahoma</vt:lpstr>
      <vt:lpstr>Times New Roman</vt:lpstr>
      <vt:lpstr>AI-Class</vt:lpstr>
      <vt:lpstr>Image</vt:lpstr>
      <vt:lpstr> 03 Search Algorithms Uninformed and Informed</vt:lpstr>
      <vt:lpstr>Outline</vt:lpstr>
      <vt:lpstr>Types of search algorithms</vt:lpstr>
      <vt:lpstr>Concept Review</vt:lpstr>
      <vt:lpstr>From Problem Space to Search Tree </vt:lpstr>
      <vt:lpstr>Remember: Implementation of search algorithms</vt:lpstr>
      <vt:lpstr>Remember: Implementation of search algorithms</vt:lpstr>
      <vt:lpstr>Encapsulating state information in nodes</vt:lpstr>
      <vt:lpstr>How to Compare Different Search Strategies?</vt:lpstr>
      <vt:lpstr>A Note for Approximations</vt:lpstr>
      <vt:lpstr>Uninformed search strategies</vt:lpstr>
      <vt:lpstr>Breadth-first search</vt:lpstr>
      <vt:lpstr>Breadth-first search</vt:lpstr>
      <vt:lpstr>Breadth-first search</vt:lpstr>
      <vt:lpstr>Example: Traveling from Arad To Bucharest</vt:lpstr>
      <vt:lpstr>Breadth-first search</vt:lpstr>
      <vt:lpstr>Breadth-first search</vt:lpstr>
      <vt:lpstr>Breadth-first search</vt:lpstr>
      <vt:lpstr>Properties of breadth-first search</vt:lpstr>
      <vt:lpstr>Properties of breadth-first search</vt:lpstr>
      <vt:lpstr>Time complexity of breadth-first search</vt:lpstr>
      <vt:lpstr>Space complexity of breadth-first</vt:lpstr>
      <vt:lpstr>Demo</vt:lpstr>
      <vt:lpstr>Demo</vt:lpstr>
      <vt:lpstr>Uniform-cost search</vt:lpstr>
      <vt:lpstr>Uniform-cost search</vt:lpstr>
      <vt:lpstr>Romania with step costs in km</vt:lpstr>
      <vt:lpstr>Uniform-cost search</vt:lpstr>
      <vt:lpstr>Uniform-cost search</vt:lpstr>
      <vt:lpstr>Uniform-cost search</vt:lpstr>
      <vt:lpstr>Properties of uniform-cost search</vt:lpstr>
      <vt:lpstr>Implementation of uniform-cost search</vt:lpstr>
      <vt:lpstr>Caution! Don’t Terminate the Search Pre-maturely</vt:lpstr>
      <vt:lpstr>Note: Loop Detection</vt:lpstr>
      <vt:lpstr>Example</vt:lpstr>
      <vt:lpstr>Breadth-First Search Solution</vt:lpstr>
      <vt:lpstr>Uniform-Cost Search Solution</vt:lpstr>
      <vt:lpstr>Note: Queueing in Uniform-Cost Search</vt:lpstr>
      <vt:lpstr>A Clean Robust Algorithm</vt:lpstr>
      <vt:lpstr>A Clean Robust Algorithm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Depth-first search</vt:lpstr>
      <vt:lpstr>Depth-first search</vt:lpstr>
      <vt:lpstr>Depth First Search</vt:lpstr>
      <vt:lpstr>Romania with step costs in km</vt:lpstr>
      <vt:lpstr>Depth-first search</vt:lpstr>
      <vt:lpstr>Depth-first search</vt:lpstr>
      <vt:lpstr>Depth-first search</vt:lpstr>
      <vt:lpstr>Properties of depth-first search</vt:lpstr>
      <vt:lpstr>Time complexity of depth-first: details</vt:lpstr>
      <vt:lpstr>Space complexity of depth-first</vt:lpstr>
      <vt:lpstr>Avoiding repeated states</vt:lpstr>
      <vt:lpstr>Depth-limited search</vt:lpstr>
      <vt:lpstr>Iterative deepening search</vt:lpstr>
      <vt:lpstr>Romania with step costs in km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Iterative deepening complexity</vt:lpstr>
      <vt:lpstr>Iterative deepening complexity</vt:lpstr>
      <vt:lpstr>Bi-directional search</vt:lpstr>
      <vt:lpstr>Bidirectional search</vt:lpstr>
      <vt:lpstr>Bidirectional search</vt:lpstr>
      <vt:lpstr>Bidirectional search</vt:lpstr>
      <vt:lpstr>Bidirectional search</vt:lpstr>
      <vt:lpstr>Bidirectional Search</vt:lpstr>
      <vt:lpstr>Bidirectional search</vt:lpstr>
      <vt:lpstr>Bidirectional search</vt:lpstr>
      <vt:lpstr>Comparing uninformed search strategies</vt:lpstr>
      <vt:lpstr>Summary</vt:lpstr>
    </vt:vector>
  </TitlesOfParts>
  <Company>Individual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561a: Introduction to Artificial Intelligence</dc:title>
  <dc:creator>Paolo Pirjanian</dc:creator>
  <cp:lastModifiedBy>Wei-Min Shen</cp:lastModifiedBy>
  <cp:revision>344</cp:revision>
  <cp:lastPrinted>1999-10-01T01:17:42Z</cp:lastPrinted>
  <dcterms:created xsi:type="dcterms:W3CDTF">2014-09-03T17:47:56Z</dcterms:created>
  <dcterms:modified xsi:type="dcterms:W3CDTF">2022-01-18T21:29:24Z</dcterms:modified>
</cp:coreProperties>
</file>